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Aloja" panose="020B0604020202020204" charset="0"/>
      <p:regular r:id="rId32"/>
    </p:embeddedFont>
    <p:embeddedFont>
      <p:font typeface="Amsterdam Three" panose="020B0604020202020204" charset="0"/>
      <p:regular r:id="rId33"/>
    </p:embeddedFont>
    <p:embeddedFont>
      <p:font typeface="Book Antiqua" panose="020406020503050303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stoga" panose="020B0604020202020204" charset="0"/>
      <p:regular r:id="rId42"/>
    </p:embeddedFont>
    <p:embeddedFont>
      <p:font typeface="Caudex Bold" panose="020B0604020202020204" charset="2"/>
      <p:regular r:id="rId43"/>
    </p:embeddedFont>
    <p:embeddedFont>
      <p:font typeface="Crimson Pro Bold" panose="020B0604020202020204" charset="0"/>
      <p:regular r:id="rId44"/>
    </p:embeddedFont>
    <p:embeddedFont>
      <p:font typeface="DejaVu Serif" panose="020B0604020202020204" charset="0"/>
      <p:regular r:id="rId45"/>
    </p:embeddedFont>
    <p:embeddedFont>
      <p:font typeface="DejaVu Serif Bold" panose="020B0604020202020204" charset="0"/>
      <p:regular r:id="rId46"/>
    </p:embeddedFont>
    <p:embeddedFont>
      <p:font typeface="DejaVu Serif Bold Italics" panose="020B0604020202020204" charset="0"/>
      <p:regular r:id="rId47"/>
    </p:embeddedFont>
    <p:embeddedFont>
      <p:font typeface="Dekko" panose="020B0604020202020204" charset="0"/>
      <p:regular r:id="rId48"/>
    </p:embeddedFont>
    <p:embeddedFont>
      <p:font typeface="Faustina Regular" panose="020B0604020202020204" charset="0"/>
      <p:regular r:id="rId49"/>
    </p:embeddedFont>
    <p:embeddedFont>
      <p:font typeface="Noto Sans" panose="020B0502040504020204" pitchFamily="34" charset="0"/>
      <p:regular r:id="rId50"/>
      <p:bold r:id="rId51"/>
      <p:italic r:id="rId52"/>
      <p:boldItalic r:id="rId53"/>
    </p:embeddedFont>
    <p:embeddedFont>
      <p:font typeface="Overpass" panose="020B0604020202020204" charset="0"/>
      <p:regular r:id="rId54"/>
    </p:embeddedFont>
    <p:embeddedFont>
      <p:font typeface="Playfair Display" panose="00000500000000000000" pitchFamily="2" charset="0"/>
      <p:regular r:id="rId55"/>
    </p:embeddedFont>
    <p:embeddedFont>
      <p:font typeface="Playfair Display Bold" panose="00000800000000000000" charset="0"/>
      <p:regular r:id="rId56"/>
    </p:embeddedFont>
    <p:embeddedFont>
      <p:font typeface="Playlist Script" panose="020B0604020202020204" charset="0"/>
      <p:regular r:id="rId57"/>
    </p:embeddedFont>
    <p:embeddedFont>
      <p:font typeface="Public Sans" panose="020B0604020202020204" charset="0"/>
      <p:regular r:id="rId58"/>
    </p:embeddedFont>
    <p:embeddedFont>
      <p:font typeface="Quicksand" panose="020B0604020202020204" charset="0"/>
      <p:regular r:id="rId59"/>
    </p:embeddedFont>
    <p:embeddedFont>
      <p:font typeface="Roboto Mono Regular" panose="020B0604020202020204" charset="0"/>
      <p:regular r:id="rId60"/>
    </p:embeddedFont>
    <p:embeddedFont>
      <p:font typeface="Selima" panose="02000000000000000000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47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font" Target="fonts/font3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audio" Target="../media/media1.mp3"/><Relationship Id="rId21" Type="http://schemas.openxmlformats.org/officeDocument/2006/relationships/image" Target="../media/image15.sv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sv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5" Type="http://schemas.openxmlformats.org/officeDocument/2006/relationships/audio" Target="../media/media2.wma"/><Relationship Id="rId15" Type="http://schemas.openxmlformats.org/officeDocument/2006/relationships/image" Target="../media/image9.png"/><Relationship Id="rId23" Type="http://schemas.openxmlformats.org/officeDocument/2006/relationships/image" Target="../media/image17.svg"/><Relationship Id="rId10" Type="http://schemas.openxmlformats.org/officeDocument/2006/relationships/image" Target="../media/image4.png"/><Relationship Id="rId19" Type="http://schemas.openxmlformats.org/officeDocument/2006/relationships/image" Target="../media/image13.svg"/><Relationship Id="rId4" Type="http://schemas.microsoft.com/office/2007/relationships/media" Target="../media/media2.wma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18.png"/><Relationship Id="rId3" Type="http://schemas.openxmlformats.org/officeDocument/2006/relationships/audio" Target="../media/media11.wma"/><Relationship Id="rId7" Type="http://schemas.openxmlformats.org/officeDocument/2006/relationships/image" Target="../media/image62.png"/><Relationship Id="rId12" Type="http://schemas.openxmlformats.org/officeDocument/2006/relationships/image" Target="../media/image67.svg"/><Relationship Id="rId2" Type="http://schemas.microsoft.com/office/2007/relationships/media" Target="../media/media11.wma"/><Relationship Id="rId1" Type="http://schemas.openxmlformats.org/officeDocument/2006/relationships/tags" Target="../tags/tag8.xml"/><Relationship Id="rId6" Type="http://schemas.openxmlformats.org/officeDocument/2006/relationships/image" Target="../media/image61.sv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audio" Target="../media/media12.wma"/><Relationship Id="rId7" Type="http://schemas.openxmlformats.org/officeDocument/2006/relationships/image" Target="../media/image70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4.wma"/><Relationship Id="rId7" Type="http://schemas.openxmlformats.org/officeDocument/2006/relationships/image" Target="../media/image18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wm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8.pn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3" Type="http://schemas.openxmlformats.org/officeDocument/2006/relationships/audio" Target="../media/media16.wma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image" Target="../media/image18.png"/><Relationship Id="rId2" Type="http://schemas.microsoft.com/office/2007/relationships/media" Target="../media/media16.wma"/><Relationship Id="rId16" Type="http://schemas.openxmlformats.org/officeDocument/2006/relationships/image" Target="../media/image85.svg"/><Relationship Id="rId1" Type="http://schemas.openxmlformats.org/officeDocument/2006/relationships/tags" Target="../tags/tag10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../media/media17.wma"/><Relationship Id="rId7" Type="http://schemas.openxmlformats.org/officeDocument/2006/relationships/image" Target="../media/image88.png"/><Relationship Id="rId2" Type="http://schemas.microsoft.com/office/2007/relationships/media" Target="../media/media17.wma"/><Relationship Id="rId1" Type="http://schemas.openxmlformats.org/officeDocument/2006/relationships/tags" Target="../tags/tag1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9.sv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audio" Target="../media/media19.wma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microsoft.com/office/2007/relationships/media" Target="../media/media19.wma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8.png"/><Relationship Id="rId3" Type="http://schemas.openxmlformats.org/officeDocument/2006/relationships/audio" Target="../media/media20.wma"/><Relationship Id="rId7" Type="http://schemas.openxmlformats.org/officeDocument/2006/relationships/image" Target="../media/image112.png"/><Relationship Id="rId12" Type="http://schemas.openxmlformats.org/officeDocument/2006/relationships/image" Target="../media/image117.svg"/><Relationship Id="rId2" Type="http://schemas.microsoft.com/office/2007/relationships/media" Target="../media/media20.wma"/><Relationship Id="rId1" Type="http://schemas.openxmlformats.org/officeDocument/2006/relationships/tags" Target="../tags/tag13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8.png"/><Relationship Id="rId3" Type="http://schemas.openxmlformats.org/officeDocument/2006/relationships/audio" Target="../media/media21.wma"/><Relationship Id="rId7" Type="http://schemas.openxmlformats.org/officeDocument/2006/relationships/image" Target="../media/image112.png"/><Relationship Id="rId12" Type="http://schemas.openxmlformats.org/officeDocument/2006/relationships/image" Target="../media/image121.png"/><Relationship Id="rId2" Type="http://schemas.microsoft.com/office/2007/relationships/media" Target="../media/media21.wma"/><Relationship Id="rId1" Type="http://schemas.openxmlformats.org/officeDocument/2006/relationships/tags" Target="../tags/tag14.xml"/><Relationship Id="rId6" Type="http://schemas.openxmlformats.org/officeDocument/2006/relationships/image" Target="../media/image119.svg"/><Relationship Id="rId11" Type="http://schemas.openxmlformats.org/officeDocument/2006/relationships/image" Target="../media/image120.png"/><Relationship Id="rId5" Type="http://schemas.openxmlformats.org/officeDocument/2006/relationships/image" Target="../media/image118.png"/><Relationship Id="rId10" Type="http://schemas.openxmlformats.org/officeDocument/2006/relationships/image" Target="../media/image11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3.wma"/><Relationship Id="rId7" Type="http://schemas.openxmlformats.org/officeDocument/2006/relationships/image" Target="../media/image21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8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47.png"/><Relationship Id="rId3" Type="http://schemas.openxmlformats.org/officeDocument/2006/relationships/audio" Target="../media/media23.wma"/><Relationship Id="rId7" Type="http://schemas.openxmlformats.org/officeDocument/2006/relationships/image" Target="../media/image126.png"/><Relationship Id="rId12" Type="http://schemas.openxmlformats.org/officeDocument/2006/relationships/image" Target="../media/image131.svg"/><Relationship Id="rId2" Type="http://schemas.microsoft.com/office/2007/relationships/media" Target="../media/media23.wma"/><Relationship Id="rId1" Type="http://schemas.openxmlformats.org/officeDocument/2006/relationships/tags" Target="../tags/tag15.xml"/><Relationship Id="rId6" Type="http://schemas.openxmlformats.org/officeDocument/2006/relationships/image" Target="../media/image125.sv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8.png"/><Relationship Id="rId10" Type="http://schemas.openxmlformats.org/officeDocument/2006/relationships/image" Target="../media/image12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8.png"/><Relationship Id="rId1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5" Type="http://schemas.openxmlformats.org/officeDocument/2006/relationships/image" Target="../media/image18.png"/><Relationship Id="rId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18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5" Type="http://schemas.openxmlformats.org/officeDocument/2006/relationships/image" Target="../media/image18.png"/><Relationship Id="rId4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8.png"/><Relationship Id="rId4" Type="http://schemas.openxmlformats.org/officeDocument/2006/relationships/image" Target="../media/image1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5" Type="http://schemas.openxmlformats.org/officeDocument/2006/relationships/image" Target="../media/image18.png"/><Relationship Id="rId4" Type="http://schemas.openxmlformats.org/officeDocument/2006/relationships/image" Target="../media/image1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8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8.png"/><Relationship Id="rId4" Type="http://schemas.openxmlformats.org/officeDocument/2006/relationships/image" Target="../media/image1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svg"/><Relationship Id="rId18" Type="http://schemas.openxmlformats.org/officeDocument/2006/relationships/image" Target="../media/image155.png"/><Relationship Id="rId3" Type="http://schemas.openxmlformats.org/officeDocument/2006/relationships/audio" Target="../media/media31.wma"/><Relationship Id="rId21" Type="http://schemas.openxmlformats.org/officeDocument/2006/relationships/image" Target="../media/image18.png"/><Relationship Id="rId7" Type="http://schemas.openxmlformats.org/officeDocument/2006/relationships/image" Target="../media/image146.png"/><Relationship Id="rId12" Type="http://schemas.openxmlformats.org/officeDocument/2006/relationships/image" Target="../media/image149.png"/><Relationship Id="rId17" Type="http://schemas.openxmlformats.org/officeDocument/2006/relationships/image" Target="../media/image154.svg"/><Relationship Id="rId2" Type="http://schemas.microsoft.com/office/2007/relationships/media" Target="../media/media31.wma"/><Relationship Id="rId16" Type="http://schemas.openxmlformats.org/officeDocument/2006/relationships/image" Target="../media/image153.png"/><Relationship Id="rId20" Type="http://schemas.openxmlformats.org/officeDocument/2006/relationships/image" Target="../media/image8.png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11" Type="http://schemas.openxmlformats.org/officeDocument/2006/relationships/image" Target="../media/image148.png"/><Relationship Id="rId5" Type="http://schemas.openxmlformats.org/officeDocument/2006/relationships/image" Target="../media/image1.png"/><Relationship Id="rId15" Type="http://schemas.openxmlformats.org/officeDocument/2006/relationships/image" Target="../media/image152.svg"/><Relationship Id="rId10" Type="http://schemas.openxmlformats.org/officeDocument/2006/relationships/image" Target="../media/image6.png"/><Relationship Id="rId19" Type="http://schemas.openxmlformats.org/officeDocument/2006/relationships/image" Target="../media/image15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svg"/><Relationship Id="rId1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3" Type="http://schemas.openxmlformats.org/officeDocument/2006/relationships/audio" Target="../media/media5.wma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6.wma"/><Relationship Id="rId7" Type="http://schemas.openxmlformats.org/officeDocument/2006/relationships/image" Target="../media/image33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18.png"/><Relationship Id="rId3" Type="http://schemas.openxmlformats.org/officeDocument/2006/relationships/audio" Target="../media/media7.wma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svg"/><Relationship Id="rId2" Type="http://schemas.microsoft.com/office/2007/relationships/media" Target="../media/media7.wma"/><Relationship Id="rId16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42.png"/><Relationship Id="rId18" Type="http://schemas.openxmlformats.org/officeDocument/2006/relationships/image" Target="../media/image58.svg"/><Relationship Id="rId3" Type="http://schemas.openxmlformats.org/officeDocument/2006/relationships/audio" Target="../media/media8.wma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7.png"/><Relationship Id="rId2" Type="http://schemas.microsoft.com/office/2007/relationships/media" Target="../media/media8.wma"/><Relationship Id="rId16" Type="http://schemas.openxmlformats.org/officeDocument/2006/relationships/image" Target="../media/image56.svg"/><Relationship Id="rId1" Type="http://schemas.openxmlformats.org/officeDocument/2006/relationships/tags" Target="../tags/tag6.xml"/><Relationship Id="rId6" Type="http://schemas.openxmlformats.org/officeDocument/2006/relationships/image" Target="../media/image37.svg"/><Relationship Id="rId11" Type="http://schemas.openxmlformats.org/officeDocument/2006/relationships/image" Target="../media/image53.png"/><Relationship Id="rId5" Type="http://schemas.openxmlformats.org/officeDocument/2006/relationships/image" Target="../media/image36.png"/><Relationship Id="rId15" Type="http://schemas.openxmlformats.org/officeDocument/2006/relationships/image" Target="../media/image55.png"/><Relationship Id="rId10" Type="http://schemas.openxmlformats.org/officeDocument/2006/relationships/image" Target="../media/image52.svg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8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42.png"/><Relationship Id="rId3" Type="http://schemas.openxmlformats.org/officeDocument/2006/relationships/audio" Target="../media/media10.wma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18.png"/><Relationship Id="rId2" Type="http://schemas.microsoft.com/office/2007/relationships/media" Target="../media/media10.wma"/><Relationship Id="rId16" Type="http://schemas.openxmlformats.org/officeDocument/2006/relationships/image" Target="../media/image56.svg"/><Relationship Id="rId1" Type="http://schemas.openxmlformats.org/officeDocument/2006/relationships/tags" Target="../tags/tag7.xml"/><Relationship Id="rId6" Type="http://schemas.openxmlformats.org/officeDocument/2006/relationships/image" Target="../media/image37.svg"/><Relationship Id="rId11" Type="http://schemas.openxmlformats.org/officeDocument/2006/relationships/image" Target="../media/image53.png"/><Relationship Id="rId5" Type="http://schemas.openxmlformats.org/officeDocument/2006/relationships/image" Target="../media/image36.png"/><Relationship Id="rId15" Type="http://schemas.openxmlformats.org/officeDocument/2006/relationships/image" Target="../media/image55.png"/><Relationship Id="rId10" Type="http://schemas.openxmlformats.org/officeDocument/2006/relationships/image" Target="../media/image5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png"/><Relationship Id="rId1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4630" y="-247991"/>
            <a:ext cx="5920564" cy="10654215"/>
            <a:chOff x="0" y="0"/>
            <a:chExt cx="7894085" cy="14205620"/>
          </a:xfrm>
        </p:grpSpPr>
        <p:sp>
          <p:nvSpPr>
            <p:cNvPr id="3" name="AutoShape 3"/>
            <p:cNvSpPr/>
            <p:nvPr/>
          </p:nvSpPr>
          <p:spPr>
            <a:xfrm>
              <a:off x="178835" y="0"/>
              <a:ext cx="7715250" cy="14122251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3069922" y="3241613"/>
              <a:ext cx="14033929" cy="7894085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156488">
            <a:off x="1957171" y="2116961"/>
            <a:ext cx="5238952" cy="6251043"/>
            <a:chOff x="0" y="0"/>
            <a:chExt cx="3727450" cy="4447540"/>
          </a:xfrm>
        </p:grpSpPr>
        <p:sp>
          <p:nvSpPr>
            <p:cNvPr id="6" name="Freeform 6"/>
            <p:cNvSpPr/>
            <p:nvPr/>
          </p:nvSpPr>
          <p:spPr>
            <a:xfrm>
              <a:off x="63500" y="6350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9"/>
              <a:stretch>
                <a:fillRect l="-100" r="-1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727450" cy="4447540"/>
            </a:xfrm>
            <a:custGeom>
              <a:avLst/>
              <a:gdLst/>
              <a:ahLst/>
              <a:cxnLst/>
              <a:rect l="l" t="t" r="r" b="b"/>
              <a:pathLst>
                <a:path w="3727450" h="4447540">
                  <a:moveTo>
                    <a:pt x="3727450" y="4447540"/>
                  </a:moveTo>
                  <a:lnTo>
                    <a:pt x="0" y="4447540"/>
                  </a:lnTo>
                  <a:lnTo>
                    <a:pt x="0" y="0"/>
                  </a:lnTo>
                  <a:lnTo>
                    <a:pt x="3727450" y="0"/>
                  </a:lnTo>
                  <a:lnTo>
                    <a:pt x="3727450" y="4447540"/>
                  </a:lnTo>
                  <a:close/>
                  <a:moveTo>
                    <a:pt x="127000" y="4320540"/>
                  </a:moveTo>
                  <a:lnTo>
                    <a:pt x="3600450" y="4320540"/>
                  </a:lnTo>
                  <a:lnTo>
                    <a:pt x="3600450" y="127000"/>
                  </a:lnTo>
                  <a:lnTo>
                    <a:pt x="127000" y="127000"/>
                  </a:lnTo>
                  <a:lnTo>
                    <a:pt x="127000" y="4320540"/>
                  </a:lnTo>
                  <a:close/>
                </a:path>
              </a:pathLst>
            </a:custGeom>
            <a:solidFill>
              <a:srgbClr val="EDECE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398749">
            <a:off x="1349960" y="5753132"/>
            <a:ext cx="1417085" cy="15217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893465" y="6838856"/>
            <a:ext cx="2010487" cy="20780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314936">
            <a:off x="13870989" y="8378391"/>
            <a:ext cx="4115640" cy="17645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253408">
            <a:off x="16150363" y="6503865"/>
            <a:ext cx="1333371" cy="13267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733617">
            <a:off x="882652" y="7433991"/>
            <a:ext cx="861320" cy="788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672342">
            <a:off x="14245623" y="93220"/>
            <a:ext cx="3187537" cy="131734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351543" y="650695"/>
            <a:ext cx="2045930" cy="25064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9593">
            <a:off x="2866820" y="1553982"/>
            <a:ext cx="2259985" cy="1294355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7413723" y="2437086"/>
            <a:ext cx="9501044" cy="1824899"/>
            <a:chOff x="-3842201" y="863529"/>
            <a:chExt cx="12668058" cy="2433199"/>
          </a:xfrm>
        </p:grpSpPr>
        <p:sp>
          <p:nvSpPr>
            <p:cNvPr id="17" name="TextBox 17"/>
            <p:cNvSpPr txBox="1"/>
            <p:nvPr/>
          </p:nvSpPr>
          <p:spPr>
            <a:xfrm>
              <a:off x="-2631706" y="863529"/>
              <a:ext cx="11457563" cy="24331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90"/>
                </a:lnSpc>
              </a:pPr>
              <a:r>
                <a:rPr lang="en-US" sz="9924" spc="-109" dirty="0">
                  <a:solidFill>
                    <a:srgbClr val="9AD2E9"/>
                  </a:solidFill>
                  <a:latin typeface="Aloja"/>
                </a:rPr>
                <a:t>HII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3842201" y="1727580"/>
              <a:ext cx="11457563" cy="799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99"/>
                </a:lnSpc>
              </a:pPr>
              <a:endParaRPr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181359" y="717370"/>
            <a:ext cx="1762149" cy="161477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076115" y="7351722"/>
            <a:ext cx="1548447" cy="161602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9008128" y="6420100"/>
            <a:ext cx="6421798" cy="83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00000"/>
                </a:solidFill>
                <a:latin typeface="Amsterdam Three"/>
              </a:rPr>
              <a:t>Gồm</a:t>
            </a:r>
            <a:r>
              <a:rPr lang="en-US" sz="4899" dirty="0">
                <a:solidFill>
                  <a:srgbClr val="000000"/>
                </a:solidFill>
                <a:latin typeface="Amsterdam Thre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Amsterdam Three"/>
              </a:rPr>
              <a:t>có</a:t>
            </a:r>
            <a:r>
              <a:rPr lang="en-US" sz="4899" dirty="0">
                <a:solidFill>
                  <a:srgbClr val="000000"/>
                </a:solidFill>
                <a:latin typeface="Amsterdam Three"/>
              </a:rPr>
              <a:t> 2 </a:t>
            </a:r>
            <a:r>
              <a:rPr lang="en-US" sz="4899" dirty="0" err="1">
                <a:solidFill>
                  <a:srgbClr val="000000"/>
                </a:solidFill>
                <a:latin typeface="Amsterdam Three"/>
              </a:rPr>
              <a:t>thành</a:t>
            </a:r>
            <a:r>
              <a:rPr lang="en-US" sz="4899" dirty="0">
                <a:solidFill>
                  <a:srgbClr val="000000"/>
                </a:solidFill>
                <a:latin typeface="Amsterdam Thre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Amsterdam Three"/>
              </a:rPr>
              <a:t>viên</a:t>
            </a:r>
            <a:endParaRPr lang="en-US" sz="4899" dirty="0">
              <a:solidFill>
                <a:srgbClr val="000000"/>
              </a:solidFill>
              <a:latin typeface="Amsterdam Three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002682" y="4541385"/>
            <a:ext cx="9230996" cy="931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29"/>
              </a:lnSpc>
            </a:pPr>
            <a:r>
              <a:rPr lang="en-US" sz="4949" dirty="0">
                <a:solidFill>
                  <a:srgbClr val="F86645"/>
                </a:solidFill>
                <a:latin typeface="Aloja"/>
              </a:rPr>
              <a:t>NHÓM CHÚNG MÌNH LÀ NHÓM 7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756794" y="8390748"/>
            <a:ext cx="5915358" cy="124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18"/>
              </a:lnSpc>
            </a:pPr>
            <a:r>
              <a:rPr lang="en-US" sz="8874" dirty="0" err="1">
                <a:solidFill>
                  <a:srgbClr val="000000"/>
                </a:solidFill>
                <a:latin typeface="Selima"/>
              </a:rPr>
              <a:t>Trang</a:t>
            </a:r>
            <a:r>
              <a:rPr lang="en-US" sz="8874" dirty="0">
                <a:solidFill>
                  <a:srgbClr val="000000"/>
                </a:solidFill>
                <a:latin typeface="Selima"/>
              </a:rPr>
              <a:t> &amp; </a:t>
            </a:r>
            <a:r>
              <a:rPr lang="en-US" sz="8874" dirty="0" err="1">
                <a:solidFill>
                  <a:srgbClr val="000000"/>
                </a:solidFill>
                <a:latin typeface="Selima"/>
              </a:rPr>
              <a:t>Linh</a:t>
            </a:r>
            <a:endParaRPr lang="en-US" sz="8874" dirty="0">
              <a:solidFill>
                <a:srgbClr val="000000"/>
              </a:solidFill>
              <a:latin typeface="Selima"/>
            </a:endParaRPr>
          </a:p>
        </p:txBody>
      </p:sp>
      <p:pic>
        <p:nvPicPr>
          <p:cNvPr id="24" name="carefree-ukulele-claps-playful-positive-corporate-cheerful-music-1639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005286" y="9223579"/>
            <a:ext cx="609600" cy="6096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242418" y="845627"/>
            <a:ext cx="62374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sz="4000" dirty="0">
                <a:latin typeface="Aloja" panose="020B0604020202020204" charset="0"/>
              </a:rPr>
            </a:br>
            <a:r>
              <a:rPr lang="en-US" sz="4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Trường</a:t>
            </a: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 THCS </a:t>
            </a:r>
            <a:r>
              <a:rPr lang="en-US" sz="4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Lý</a:t>
            </a: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 </a:t>
            </a:r>
            <a:r>
              <a:rPr lang="en-US" sz="4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Tự</a:t>
            </a: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 </a:t>
            </a:r>
            <a:r>
              <a:rPr lang="en-US" sz="4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Trọng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  <a:latin typeface="Aloja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91043" y="314288"/>
            <a:ext cx="70887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Lớp</a:t>
            </a: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Aloja" panose="020B0604020202020204" charset="0"/>
              </a:rPr>
              <a:t>: 9a1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3"/>
    </mc:Choice>
    <mc:Fallback xmlns="">
      <p:transition spd="slow" advTm="1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  <p:extLst>
    <p:ext uri="{E180D4A7-C9FB-4DFB-919C-405C955672EB}">
      <p14:showEvtLst xmlns:p14="http://schemas.microsoft.com/office/powerpoint/2010/main">
        <p14:playEvt time="0" objId="2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911467" flipH="1">
            <a:off x="14278829" y="-4198239"/>
            <a:ext cx="5960943" cy="89090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194750">
            <a:off x="12484985" y="261294"/>
            <a:ext cx="3284057" cy="3021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8829">
            <a:off x="10850773" y="-1038761"/>
            <a:ext cx="1374942" cy="2077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35918" y="3554798"/>
            <a:ext cx="4694126" cy="746176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826453" y="4310569"/>
            <a:ext cx="12432847" cy="494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>
                <a:solidFill>
                  <a:srgbClr val="5D398E"/>
                </a:solidFill>
                <a:latin typeface="Overpass"/>
              </a:rPr>
              <a:t>Covid-19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không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chừa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một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ai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.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Bất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kỳ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mọi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lứa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tuổi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mọi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độ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tuổi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giới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tính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đều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có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nguy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cơ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nhiễm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bệnh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.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Tuy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nhiên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, Covid-19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có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xu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hướng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gây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nhiều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biến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chứng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nghiêm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trọng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hơn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ở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người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trung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niên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và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lớn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tuổi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.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Nguy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cơ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phát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triển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các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triệu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chứng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nguy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hiểm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tăng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theo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tuổi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tác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với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những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người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từ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65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tuổi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trở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lên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có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nguy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cơ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mắc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các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triệu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chứng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nghiêm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trọng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cao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5D398E"/>
                </a:solidFill>
                <a:latin typeface="Overpass"/>
              </a:rPr>
              <a:t>nhất</a:t>
            </a:r>
            <a:r>
              <a:rPr lang="en-US" sz="3949" dirty="0">
                <a:solidFill>
                  <a:srgbClr val="5D398E"/>
                </a:solidFill>
                <a:latin typeface="Overpass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-122934"/>
            <a:ext cx="10014177" cy="3677732"/>
            <a:chOff x="0" y="0"/>
            <a:chExt cx="13352236" cy="4903642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3352236" cy="159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35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50350"/>
              <a:ext cx="13352236" cy="28532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631"/>
                </a:lnSpc>
              </a:pPr>
              <a:r>
                <a:rPr lang="en-US" sz="4578" spc="434" dirty="0">
                  <a:solidFill>
                    <a:srgbClr val="000000"/>
                  </a:solidFill>
                  <a:latin typeface="Faustina Regular"/>
                </a:rPr>
                <a:t>ĐỐI TƯỢNG DỄ BỊ COVID-19 TẤN CÔNG: ĐỘ TUỔI NÀO CÓ NGUY CƠ NHẤT?</a:t>
              </a:r>
            </a:p>
          </p:txBody>
        </p:sp>
      </p:grp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855"/>
    </mc:Choice>
    <mc:Fallback xmlns="">
      <p:transition spd="slow" advTm="28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83930" y="3540325"/>
            <a:ext cx="5460764" cy="5386132"/>
            <a:chOff x="0" y="0"/>
            <a:chExt cx="7281019" cy="7181509"/>
          </a:xfrm>
        </p:grpSpPr>
        <p:grpSp>
          <p:nvGrpSpPr>
            <p:cNvPr id="3" name="Group 3"/>
            <p:cNvGrpSpPr/>
            <p:nvPr/>
          </p:nvGrpSpPr>
          <p:grpSpPr>
            <a:xfrm rot="-426806">
              <a:off x="372449" y="379984"/>
              <a:ext cx="6536121" cy="6421541"/>
              <a:chOff x="0" y="0"/>
              <a:chExt cx="3216910" cy="31605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9050" y="223520"/>
                <a:ext cx="3178810" cy="2929376"/>
              </a:xfrm>
              <a:custGeom>
                <a:avLst/>
                <a:gdLst/>
                <a:ahLst/>
                <a:cxnLst/>
                <a:rect l="l" t="t" r="r" b="b"/>
                <a:pathLst>
                  <a:path w="3178810" h="2929376">
                    <a:moveTo>
                      <a:pt x="0" y="11430"/>
                    </a:moveTo>
                    <a:cubicBezTo>
                      <a:pt x="0" y="11430"/>
                      <a:pt x="2540" y="340360"/>
                      <a:pt x="2540" y="749300"/>
                    </a:cubicBezTo>
                    <a:cubicBezTo>
                      <a:pt x="2540" y="1158039"/>
                      <a:pt x="7620" y="1748277"/>
                      <a:pt x="7620" y="2008627"/>
                    </a:cubicBezTo>
                    <a:cubicBezTo>
                      <a:pt x="7620" y="2202937"/>
                      <a:pt x="16510" y="2601717"/>
                      <a:pt x="21590" y="2793487"/>
                    </a:cubicBezTo>
                    <a:lnTo>
                      <a:pt x="130810" y="2907787"/>
                    </a:lnTo>
                    <a:cubicBezTo>
                      <a:pt x="275590" y="2915407"/>
                      <a:pt x="543560" y="2929377"/>
                      <a:pt x="793750" y="2929377"/>
                    </a:cubicBezTo>
                    <a:lnTo>
                      <a:pt x="3178810" y="2929377"/>
                    </a:lnTo>
                    <a:lnTo>
                      <a:pt x="3178810" y="693420"/>
                    </a:lnTo>
                    <a:cubicBezTo>
                      <a:pt x="3178810" y="318770"/>
                      <a:pt x="3169920" y="41910"/>
                      <a:pt x="3169920" y="41910"/>
                    </a:cubicBezTo>
                    <a:cubicBezTo>
                      <a:pt x="3014980" y="21590"/>
                      <a:pt x="2858770" y="11430"/>
                      <a:pt x="2701290" y="12700"/>
                    </a:cubicBezTo>
                    <a:cubicBezTo>
                      <a:pt x="2428240" y="12700"/>
                      <a:pt x="1179830" y="21590"/>
                      <a:pt x="929640" y="12700"/>
                    </a:cubicBezTo>
                    <a:cubicBezTo>
                      <a:pt x="594360" y="0"/>
                      <a:pt x="0" y="11430"/>
                      <a:pt x="0" y="1143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12700" y="217170"/>
                <a:ext cx="3191510" cy="2942077"/>
              </a:xfrm>
              <a:custGeom>
                <a:avLst/>
                <a:gdLst/>
                <a:ahLst/>
                <a:cxnLst/>
                <a:rect l="l" t="t" r="r" b="b"/>
                <a:pathLst>
                  <a:path w="3191510" h="2942077">
                    <a:moveTo>
                      <a:pt x="3191510" y="2942077"/>
                    </a:moveTo>
                    <a:lnTo>
                      <a:pt x="800100" y="2942077"/>
                    </a:lnTo>
                    <a:cubicBezTo>
                      <a:pt x="547370" y="2942077"/>
                      <a:pt x="270510" y="2928107"/>
                      <a:pt x="137160" y="2920487"/>
                    </a:cubicBezTo>
                    <a:lnTo>
                      <a:pt x="134620" y="2920487"/>
                    </a:lnTo>
                    <a:lnTo>
                      <a:pt x="21590" y="2802377"/>
                    </a:lnTo>
                    <a:lnTo>
                      <a:pt x="21590" y="2799837"/>
                    </a:lnTo>
                    <a:cubicBezTo>
                      <a:pt x="16510" y="2596637"/>
                      <a:pt x="7620" y="2202937"/>
                      <a:pt x="7620" y="2014977"/>
                    </a:cubicBezTo>
                    <a:cubicBezTo>
                      <a:pt x="7620" y="1899407"/>
                      <a:pt x="6350" y="1722877"/>
                      <a:pt x="5080" y="1518468"/>
                    </a:cubicBezTo>
                    <a:cubicBezTo>
                      <a:pt x="3810" y="1267186"/>
                      <a:pt x="2540" y="982908"/>
                      <a:pt x="2540" y="755650"/>
                    </a:cubicBezTo>
                    <a:cubicBezTo>
                      <a:pt x="2540" y="351790"/>
                      <a:pt x="0" y="21590"/>
                      <a:pt x="0" y="17780"/>
                    </a:cubicBezTo>
                    <a:lnTo>
                      <a:pt x="0" y="11430"/>
                    </a:lnTo>
                    <a:lnTo>
                      <a:pt x="6350" y="11430"/>
                    </a:lnTo>
                    <a:cubicBezTo>
                      <a:pt x="12700" y="11430"/>
                      <a:pt x="604520" y="0"/>
                      <a:pt x="935990" y="12700"/>
                    </a:cubicBezTo>
                    <a:cubicBezTo>
                      <a:pt x="1121410" y="19050"/>
                      <a:pt x="1852930" y="16510"/>
                      <a:pt x="2338070" y="13970"/>
                    </a:cubicBezTo>
                    <a:cubicBezTo>
                      <a:pt x="2503170" y="12700"/>
                      <a:pt x="2637790" y="12700"/>
                      <a:pt x="2707640" y="12700"/>
                    </a:cubicBezTo>
                    <a:cubicBezTo>
                      <a:pt x="2861310" y="11430"/>
                      <a:pt x="3020060" y="21590"/>
                      <a:pt x="3177540" y="41910"/>
                    </a:cubicBezTo>
                    <a:lnTo>
                      <a:pt x="3182620" y="43180"/>
                    </a:lnTo>
                    <a:lnTo>
                      <a:pt x="3182620" y="48260"/>
                    </a:lnTo>
                    <a:cubicBezTo>
                      <a:pt x="3182620" y="50800"/>
                      <a:pt x="3191510" y="328930"/>
                      <a:pt x="3191510" y="699770"/>
                    </a:cubicBezTo>
                    <a:lnTo>
                      <a:pt x="3191510" y="2942077"/>
                    </a:lnTo>
                    <a:close/>
                    <a:moveTo>
                      <a:pt x="139700" y="2907787"/>
                    </a:moveTo>
                    <a:cubicBezTo>
                      <a:pt x="273050" y="2915407"/>
                      <a:pt x="548640" y="2929377"/>
                      <a:pt x="800100" y="2929377"/>
                    </a:cubicBezTo>
                    <a:lnTo>
                      <a:pt x="3178810" y="2929377"/>
                    </a:lnTo>
                    <a:lnTo>
                      <a:pt x="3178810" y="699770"/>
                    </a:lnTo>
                    <a:cubicBezTo>
                      <a:pt x="3178810" y="358140"/>
                      <a:pt x="3171190" y="93980"/>
                      <a:pt x="3169920" y="53340"/>
                    </a:cubicBezTo>
                    <a:cubicBezTo>
                      <a:pt x="3014980" y="33020"/>
                      <a:pt x="2858770" y="24130"/>
                      <a:pt x="2707640" y="25400"/>
                    </a:cubicBezTo>
                    <a:cubicBezTo>
                      <a:pt x="2637790" y="25400"/>
                      <a:pt x="2503170" y="27940"/>
                      <a:pt x="2338070" y="26670"/>
                    </a:cubicBezTo>
                    <a:cubicBezTo>
                      <a:pt x="1828800" y="22860"/>
                      <a:pt x="1304290" y="22860"/>
                      <a:pt x="935990" y="25400"/>
                    </a:cubicBezTo>
                    <a:cubicBezTo>
                      <a:pt x="622300" y="27940"/>
                      <a:pt x="77470" y="22860"/>
                      <a:pt x="12700" y="24130"/>
                    </a:cubicBezTo>
                    <a:cubicBezTo>
                      <a:pt x="12700" y="71120"/>
                      <a:pt x="15240" y="382270"/>
                      <a:pt x="15240" y="755650"/>
                    </a:cubicBezTo>
                    <a:cubicBezTo>
                      <a:pt x="15240" y="982908"/>
                      <a:pt x="16510" y="1267186"/>
                      <a:pt x="17780" y="1518468"/>
                    </a:cubicBezTo>
                    <a:cubicBezTo>
                      <a:pt x="19050" y="1722877"/>
                      <a:pt x="20320" y="1899407"/>
                      <a:pt x="20320" y="2014977"/>
                    </a:cubicBezTo>
                    <a:cubicBezTo>
                      <a:pt x="20320" y="2201667"/>
                      <a:pt x="29210" y="2592827"/>
                      <a:pt x="34290" y="2797297"/>
                    </a:cubicBezTo>
                    <a:lnTo>
                      <a:pt x="139700" y="2907787"/>
                    </a:lnTo>
                    <a:close/>
                    <a:moveTo>
                      <a:pt x="139700" y="2907787"/>
                    </a:moveTo>
                    <a:lnTo>
                      <a:pt x="133350" y="2782057"/>
                    </a:lnTo>
                    <a:lnTo>
                      <a:pt x="34290" y="2796027"/>
                    </a:lnTo>
                    <a:lnTo>
                      <a:pt x="139700" y="290778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299720" y="19050"/>
                <a:ext cx="61722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617220" h="304800">
                    <a:moveTo>
                      <a:pt x="600710" y="0"/>
                    </a:moveTo>
                    <a:lnTo>
                      <a:pt x="617220" y="77470"/>
                    </a:lnTo>
                    <a:lnTo>
                      <a:pt x="600710" y="190500"/>
                    </a:lnTo>
                    <a:lnTo>
                      <a:pt x="589280" y="297180"/>
                    </a:lnTo>
                    <a:lnTo>
                      <a:pt x="5080" y="304800"/>
                    </a:lnTo>
                    <a:lnTo>
                      <a:pt x="5080" y="255270"/>
                    </a:lnTo>
                    <a:lnTo>
                      <a:pt x="16510" y="148590"/>
                    </a:lnTo>
                    <a:lnTo>
                      <a:pt x="0" y="21590"/>
                    </a:lnTo>
                    <a:lnTo>
                      <a:pt x="60071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 rot="-426806">
              <a:off x="1593732" y="2184248"/>
              <a:ext cx="4083106" cy="3513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284"/>
                </a:lnSpc>
              </a:pP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Hãy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cùng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theo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dõi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đoạn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video </a:t>
              </a: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sau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774" spc="37" dirty="0" err="1">
                  <a:solidFill>
                    <a:srgbClr val="000000"/>
                  </a:solidFill>
                  <a:latin typeface="Public Sans"/>
                </a:rPr>
                <a:t>nhé</a:t>
              </a:r>
              <a:r>
                <a:rPr lang="en-US" sz="3774" spc="37" dirty="0">
                  <a:solidFill>
                    <a:srgbClr val="000000"/>
                  </a:solidFill>
                  <a:latin typeface="Public Sans"/>
                </a:rPr>
                <a:t> !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9653" y="4203170"/>
            <a:ext cx="5119461" cy="6083830"/>
            <a:chOff x="0" y="0"/>
            <a:chExt cx="6825948" cy="8111774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10102" y="0"/>
              <a:ext cx="3492847" cy="55387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40310"/>
            <a:stretch>
              <a:fillRect/>
            </a:stretch>
          </p:blipFill>
          <p:spPr>
            <a:xfrm>
              <a:off x="0" y="3858919"/>
              <a:ext cx="6825948" cy="4252855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438758" y="662250"/>
            <a:ext cx="3933043" cy="599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79"/>
              </a:lnSpc>
            </a:pPr>
            <a:r>
              <a:rPr lang="en-US" sz="3899">
                <a:solidFill>
                  <a:srgbClr val="000000"/>
                </a:solidFill>
                <a:latin typeface="Public Sans"/>
              </a:rPr>
              <a:t>Nhóm 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1138392"/>
            <a:ext cx="1130722" cy="1043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38"/>
              </a:lnSpc>
              <a:spcBef>
                <a:spcPct val="0"/>
              </a:spcBef>
            </a:pPr>
            <a:r>
              <a:rPr lang="en-US" sz="6098">
                <a:solidFill>
                  <a:srgbClr val="FFFFFF"/>
                </a:solidFill>
                <a:latin typeface="Playfair Display Bold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99066" y="1028700"/>
            <a:ext cx="10604842" cy="243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>
                <a:solidFill>
                  <a:srgbClr val="494949"/>
                </a:solidFill>
                <a:latin typeface="Dekko"/>
              </a:rPr>
              <a:t>2.Những </a:t>
            </a:r>
            <a:r>
              <a:rPr lang="en-US" sz="8000" dirty="0" err="1">
                <a:solidFill>
                  <a:srgbClr val="494949"/>
                </a:solidFill>
                <a:latin typeface="Dekko"/>
              </a:rPr>
              <a:t>triệu</a:t>
            </a:r>
            <a:r>
              <a:rPr lang="en-US" sz="8000" dirty="0">
                <a:solidFill>
                  <a:srgbClr val="494949"/>
                </a:solidFill>
                <a:latin typeface="Dekko"/>
              </a:rPr>
              <a:t> </a:t>
            </a:r>
            <a:r>
              <a:rPr lang="en-US" sz="8000" dirty="0" err="1">
                <a:solidFill>
                  <a:srgbClr val="494949"/>
                </a:solidFill>
                <a:latin typeface="Dekko"/>
              </a:rPr>
              <a:t>chứng</a:t>
            </a:r>
            <a:r>
              <a:rPr lang="en-US" sz="8000" dirty="0">
                <a:solidFill>
                  <a:srgbClr val="494949"/>
                </a:solidFill>
                <a:latin typeface="Dekko"/>
              </a:rPr>
              <a:t> </a:t>
            </a:r>
            <a:r>
              <a:rPr lang="en-US" sz="8000" dirty="0" err="1">
                <a:solidFill>
                  <a:srgbClr val="494949"/>
                </a:solidFill>
                <a:latin typeface="Dekko"/>
              </a:rPr>
              <a:t>khi</a:t>
            </a:r>
            <a:r>
              <a:rPr lang="en-US" sz="8000" dirty="0">
                <a:solidFill>
                  <a:srgbClr val="494949"/>
                </a:solidFill>
                <a:latin typeface="Dekko"/>
              </a:rPr>
              <a:t> </a:t>
            </a:r>
            <a:r>
              <a:rPr lang="en-US" sz="8000" dirty="0" err="1">
                <a:solidFill>
                  <a:srgbClr val="494949"/>
                </a:solidFill>
                <a:latin typeface="Dekko"/>
              </a:rPr>
              <a:t>mắc</a:t>
            </a:r>
            <a:r>
              <a:rPr lang="en-US" sz="8000" dirty="0">
                <a:solidFill>
                  <a:srgbClr val="494949"/>
                </a:solidFill>
                <a:latin typeface="Dekko"/>
              </a:rPr>
              <a:t> </a:t>
            </a:r>
            <a:r>
              <a:rPr lang="en-US" sz="8000" dirty="0" err="1">
                <a:solidFill>
                  <a:srgbClr val="494949"/>
                </a:solidFill>
                <a:latin typeface="Dekko"/>
              </a:rPr>
              <a:t>bệnh</a:t>
            </a:r>
            <a:endParaRPr lang="en-US" sz="8000" dirty="0">
              <a:solidFill>
                <a:srgbClr val="494949"/>
              </a:solidFill>
              <a:latin typeface="Dekko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63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ững triệu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144" y="0"/>
            <a:ext cx="18302288" cy="10287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059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7" objId="3"/>
        <p14:stopEvt time="180579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65806"/>
            <a:ext cx="18288000" cy="91553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"/>
    </mc:Choice>
    <mc:Fallback xmlns="">
      <p:transition spd="slow" advTm="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C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20591" y="7977065"/>
            <a:ext cx="3679787" cy="256247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303278" y="-2489975"/>
            <a:ext cx="5758133" cy="5810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420113">
            <a:off x="13499962" y="-3057509"/>
            <a:ext cx="4721044" cy="72733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49532">
            <a:off x="-1985152" y="8061147"/>
            <a:ext cx="8589612" cy="4685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0875" y="5854031"/>
            <a:ext cx="2198779" cy="25406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1309">
            <a:off x="15521517" y="2371981"/>
            <a:ext cx="1707522" cy="17456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309654" y="1828809"/>
            <a:ext cx="12550813" cy="6724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8"/>
              </a:lnSpc>
            </a:pPr>
            <a:r>
              <a:rPr lang="en-US" sz="11998" dirty="0">
                <a:solidFill>
                  <a:srgbClr val="5D398E"/>
                </a:solidFill>
                <a:latin typeface="Lazydog Bold"/>
              </a:rPr>
              <a:t>3. ẢNH HƯỞNG CỦA COVID-19 ĐẾN SỨC KHỎE TINH THẦN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826">
        <p:circle/>
      </p:transition>
    </mc:Choice>
    <mc:Fallback xmlns="">
      <p:transition spd="slow" advTm="48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28879" b="32023"/>
          <a:stretch>
            <a:fillRect/>
          </a:stretch>
        </p:blipFill>
        <p:spPr>
          <a:xfrm>
            <a:off x="689485" y="1668628"/>
            <a:ext cx="17598515" cy="68891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38490" y="7790779"/>
            <a:ext cx="6349506" cy="31668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9164873" y="256277"/>
            <a:ext cx="8433641" cy="20135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8557" r="8557"/>
          <a:stretch>
            <a:fillRect/>
          </a:stretch>
        </p:blipFill>
        <p:spPr>
          <a:xfrm>
            <a:off x="15199666" y="4606104"/>
            <a:ext cx="1559876" cy="39516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l="5555" r="5555"/>
          <a:stretch>
            <a:fillRect/>
          </a:stretch>
        </p:blipFill>
        <p:spPr>
          <a:xfrm>
            <a:off x="14271495" y="6092645"/>
            <a:ext cx="1856342" cy="27299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74190">
            <a:off x="1674752" y="2251505"/>
            <a:ext cx="15081706" cy="775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3"/>
              </a:lnSpc>
            </a:pPr>
            <a:r>
              <a:rPr lang="en-US" sz="3952" dirty="0" err="1">
                <a:solidFill>
                  <a:srgbClr val="373737"/>
                </a:solidFill>
                <a:latin typeface="Overpass"/>
              </a:rPr>
              <a:t>Đại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dịch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COVID-19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với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những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tác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động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tiêu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cực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vẫn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tiếp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tục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diễn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52" dirty="0" err="1">
                <a:solidFill>
                  <a:srgbClr val="373737"/>
                </a:solidFill>
                <a:latin typeface="Overpass"/>
              </a:rPr>
              <a:t>ra</a:t>
            </a:r>
            <a:r>
              <a:rPr lang="en-US" sz="3952" dirty="0">
                <a:solidFill>
                  <a:srgbClr val="373737"/>
                </a:solidFill>
                <a:latin typeface="Overpass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 rot="60381">
            <a:off x="1503258" y="3450713"/>
            <a:ext cx="15001390" cy="1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trên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phạm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vi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toàn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cầu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.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Dịch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bệnh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đã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khiến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cuộc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sống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của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cá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nhân</a:t>
            </a:r>
            <a:endParaRPr lang="en-US" sz="3949" dirty="0">
              <a:solidFill>
                <a:srgbClr val="373737"/>
              </a:solidFill>
              <a:latin typeface="Overpass"/>
            </a:endParaRPr>
          </a:p>
          <a:p>
            <a:pPr algn="ctr">
              <a:lnSpc>
                <a:spcPts val="5529"/>
              </a:lnSpc>
              <a:spcBef>
                <a:spcPct val="0"/>
              </a:spcBef>
            </a:pPr>
            <a:endParaRPr lang="en-US" sz="3949" dirty="0">
              <a:solidFill>
                <a:srgbClr val="373737"/>
              </a:solidFill>
              <a:latin typeface="Overpas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91505" y="3852974"/>
            <a:ext cx="14059236" cy="2166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>
                <a:solidFill>
                  <a:srgbClr val="373737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gia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đình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và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cộng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đồng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bị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xáo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trộn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buộc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mọi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người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phải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điều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</a:p>
          <a:p>
            <a:pPr algn="ctr">
              <a:lnSpc>
                <a:spcPts val="5529"/>
              </a:lnSpc>
              <a:spcBef>
                <a:spcPct val="0"/>
              </a:spcBef>
            </a:pPr>
            <a:endParaRPr lang="en-US" sz="3949" dirty="0">
              <a:solidFill>
                <a:srgbClr val="373737"/>
              </a:solidFill>
              <a:latin typeface="Overpas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52224" y="5498375"/>
            <a:ext cx="11598987" cy="1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 err="1">
                <a:solidFill>
                  <a:srgbClr val="373737"/>
                </a:solidFill>
                <a:latin typeface="Overpass"/>
              </a:rPr>
              <a:t>chỉnh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để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thích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ứng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với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cuộc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sống,công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việc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học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tập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</a:p>
          <a:p>
            <a:pPr algn="ctr">
              <a:lnSpc>
                <a:spcPts val="5529"/>
              </a:lnSpc>
              <a:spcBef>
                <a:spcPct val="0"/>
              </a:spcBef>
            </a:pPr>
            <a:endParaRPr lang="en-US" sz="3949" dirty="0">
              <a:solidFill>
                <a:srgbClr val="373737"/>
              </a:solidFill>
              <a:latin typeface="Overpas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168568" y="6450402"/>
            <a:ext cx="13071875" cy="147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khi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giao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tiếp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bị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gián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đoạn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đi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lại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bị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hạn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chế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,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trong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</a:p>
          <a:p>
            <a:pPr algn="ctr">
              <a:lnSpc>
                <a:spcPts val="5529"/>
              </a:lnSpc>
              <a:spcBef>
                <a:spcPct val="0"/>
              </a:spcBef>
            </a:pPr>
            <a:endParaRPr lang="en-US" sz="3949" dirty="0">
              <a:solidFill>
                <a:srgbClr val="373737"/>
              </a:solidFill>
              <a:latin typeface="Overpas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52224" y="7443184"/>
            <a:ext cx="11279684" cy="775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 err="1">
                <a:solidFill>
                  <a:srgbClr val="373737"/>
                </a:solidFill>
                <a:latin typeface="Overpass"/>
              </a:rPr>
              <a:t>nỗi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lo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cho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sự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an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toàn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của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bản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thân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và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người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 </a:t>
            </a:r>
            <a:r>
              <a:rPr lang="en-US" sz="3949" dirty="0" err="1">
                <a:solidFill>
                  <a:srgbClr val="373737"/>
                </a:solidFill>
                <a:latin typeface="Overpass"/>
              </a:rPr>
              <a:t>thân</a:t>
            </a:r>
            <a:r>
              <a:rPr lang="en-US" sz="3949" dirty="0">
                <a:solidFill>
                  <a:srgbClr val="373737"/>
                </a:solidFill>
                <a:latin typeface="Overpass"/>
              </a:rPr>
              <a:t>.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34"/>
    </mc:Choice>
    <mc:Fallback xmlns="">
      <p:transition spd="slow" advTm="21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C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024269" y="7383336"/>
            <a:ext cx="20336538" cy="6112945"/>
            <a:chOff x="0" y="0"/>
            <a:chExt cx="6350000" cy="1908742"/>
          </a:xfrm>
        </p:grpSpPr>
        <p:sp>
          <p:nvSpPr>
            <p:cNvPr id="4" name="Freeform 4"/>
            <p:cNvSpPr/>
            <p:nvPr/>
          </p:nvSpPr>
          <p:spPr>
            <a:xfrm>
              <a:off x="0" y="-55880"/>
              <a:ext cx="6350000" cy="1964622"/>
            </a:xfrm>
            <a:custGeom>
              <a:avLst/>
              <a:gdLst/>
              <a:ahLst/>
              <a:cxnLst/>
              <a:rect l="l" t="t" r="r" b="b"/>
              <a:pathLst>
                <a:path w="6350000" h="1964622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964622"/>
                  </a:lnTo>
                  <a:lnTo>
                    <a:pt x="6350000" y="1964622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131461" y="598029"/>
            <a:ext cx="6546939" cy="8463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  <a:spcBef>
                <a:spcPct val="0"/>
              </a:spcBef>
            </a:pPr>
            <a:r>
              <a:rPr lang="en-US" sz="3949" dirty="0">
                <a:solidFill>
                  <a:srgbClr val="000000"/>
                </a:solidFill>
                <a:latin typeface="Caudex Bold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Nhiều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người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lo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sợ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e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ngại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đến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nơi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công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cộng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thu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mình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không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muốn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giao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tiếp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thậm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chí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tự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gây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chấn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thương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hủy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hoại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bản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thân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.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Việc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cách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ly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tại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nhà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không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ra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ngoài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trong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thời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gian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dài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dẫn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đến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những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căng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thẳng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hoang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mang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lo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âu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trầm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cảm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.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Tình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trạng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cáu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giận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dễ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kích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động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cô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đơn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,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cảm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giác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mất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mát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diễn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ra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khá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phổ</a:t>
            </a:r>
            <a:r>
              <a:rPr lang="en-US" sz="3949" dirty="0">
                <a:solidFill>
                  <a:srgbClr val="000000"/>
                </a:solidFill>
                <a:latin typeface="Book Antiqua" panose="02040602050305030304" pitchFamily="18" charset="0"/>
              </a:rPr>
              <a:t> </a:t>
            </a:r>
            <a:r>
              <a:rPr lang="en-US" sz="3949" dirty="0" err="1">
                <a:solidFill>
                  <a:srgbClr val="000000"/>
                </a:solidFill>
                <a:latin typeface="Book Antiqua" panose="02040602050305030304" pitchFamily="18" charset="0"/>
              </a:rPr>
              <a:t>biến</a:t>
            </a:r>
            <a:endParaRPr lang="en-US" sz="3949" dirty="0">
              <a:solidFill>
                <a:srgbClr val="00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48"/>
    </mc:Choice>
    <mc:Fallback xmlns="">
      <p:transition spd="slow" advTm="2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51939" y="5276555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3230502" y="1830919"/>
            <a:ext cx="3103010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90000"/>
          </a:blip>
          <a:srcRect/>
          <a:stretch>
            <a:fillRect/>
          </a:stretch>
        </p:blipFill>
        <p:spPr>
          <a:xfrm rot="5400000">
            <a:off x="13212989" y="1701985"/>
            <a:ext cx="1484113" cy="6307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530173">
            <a:off x="11255012" y="4292419"/>
            <a:ext cx="4677751" cy="63212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17488" y="6550502"/>
            <a:ext cx="1779135" cy="25972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670796" y="7992839"/>
            <a:ext cx="1653104" cy="9209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>
            <a:off x="2921685" y="3680426"/>
            <a:ext cx="1749112" cy="109700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165294">
            <a:off x="10720697" y="6521606"/>
            <a:ext cx="5455027" cy="592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</a:pPr>
            <a:endParaRPr/>
          </a:p>
        </p:txBody>
      </p:sp>
      <p:sp>
        <p:nvSpPr>
          <p:cNvPr id="10" name="AutoShape 10"/>
          <p:cNvSpPr/>
          <p:nvPr/>
        </p:nvSpPr>
        <p:spPr>
          <a:xfrm>
            <a:off x="-630919" y="1211200"/>
            <a:ext cx="1795741" cy="2469226"/>
          </a:xfrm>
          <a:prstGeom prst="rect">
            <a:avLst/>
          </a:prstGeom>
          <a:solidFill>
            <a:srgbClr val="FDF9F5"/>
          </a:solidFill>
        </p:spPr>
      </p:sp>
      <p:sp>
        <p:nvSpPr>
          <p:cNvPr id="11" name="AutoShape 11"/>
          <p:cNvSpPr/>
          <p:nvPr/>
        </p:nvSpPr>
        <p:spPr>
          <a:xfrm>
            <a:off x="-630919" y="1211200"/>
            <a:ext cx="1795741" cy="1982747"/>
          </a:xfrm>
          <a:prstGeom prst="rect">
            <a:avLst/>
          </a:prstGeom>
          <a:solidFill>
            <a:srgbClr val="CFB38A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alphaModFix amt="90000"/>
          </a:blip>
          <a:srcRect/>
          <a:stretch>
            <a:fillRect/>
          </a:stretch>
        </p:blipFill>
        <p:spPr>
          <a:xfrm rot="-5927985">
            <a:off x="11233" y="596528"/>
            <a:ext cx="511438" cy="10545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alphaModFix amt="60000"/>
          </a:blip>
          <a:srcRect/>
          <a:stretch>
            <a:fillRect/>
          </a:stretch>
        </p:blipFill>
        <p:spPr>
          <a:xfrm rot="-2700000">
            <a:off x="15025057" y="-5979411"/>
            <a:ext cx="7930774" cy="151785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alphaModFix amt="60000"/>
          </a:blip>
          <a:srcRect/>
          <a:stretch>
            <a:fillRect/>
          </a:stretch>
        </p:blipFill>
        <p:spPr>
          <a:xfrm rot="2408148">
            <a:off x="-6037805" y="5546396"/>
            <a:ext cx="7930774" cy="151785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05113" y="1087059"/>
            <a:ext cx="2177319" cy="3690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10366" y="4996211"/>
            <a:ext cx="2155670" cy="32355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92926" y="3599950"/>
            <a:ext cx="1877256" cy="5085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144544" y="1421602"/>
            <a:ext cx="2592988" cy="13062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7"/>
          <a:srcRect l="747" r="747"/>
          <a:stretch>
            <a:fillRect/>
          </a:stretch>
        </p:blipFill>
        <p:spPr>
          <a:xfrm>
            <a:off x="5406537" y="6339306"/>
            <a:ext cx="7497507" cy="418026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383956" y="48588"/>
            <a:ext cx="7520089" cy="629071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964428" y="8611275"/>
            <a:ext cx="1675244" cy="259727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-526644" y="3779050"/>
            <a:ext cx="6023993" cy="6931372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893">
        <p15:prstTrans prst="peelOff"/>
      </p:transition>
    </mc:Choice>
    <mc:Fallback xmlns="">
      <p:transition spd="slow" advTm="298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3410" y="576318"/>
            <a:ext cx="14861181" cy="91343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288364" y="3695808"/>
            <a:ext cx="11711272" cy="289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67"/>
              </a:lnSpc>
            </a:pPr>
            <a:r>
              <a:rPr lang="en-US" sz="9555" dirty="0">
                <a:solidFill>
                  <a:srgbClr val="494949"/>
                </a:solidFill>
                <a:latin typeface="Dekko"/>
              </a:rPr>
              <a:t>4. </a:t>
            </a:r>
            <a:r>
              <a:rPr lang="en-US" sz="9555" dirty="0" err="1">
                <a:solidFill>
                  <a:srgbClr val="494949"/>
                </a:solidFill>
                <a:latin typeface="Dekko"/>
              </a:rPr>
              <a:t>Cách</a:t>
            </a:r>
            <a:r>
              <a:rPr lang="en-US" sz="9555" dirty="0">
                <a:solidFill>
                  <a:srgbClr val="494949"/>
                </a:solidFill>
                <a:latin typeface="Dekko"/>
              </a:rPr>
              <a:t> </a:t>
            </a:r>
            <a:r>
              <a:rPr lang="en-US" sz="9555" dirty="0" err="1">
                <a:solidFill>
                  <a:srgbClr val="494949"/>
                </a:solidFill>
                <a:latin typeface="Dekko"/>
              </a:rPr>
              <a:t>phòng</a:t>
            </a:r>
            <a:r>
              <a:rPr lang="en-US" sz="9555" dirty="0">
                <a:solidFill>
                  <a:srgbClr val="494949"/>
                </a:solidFill>
                <a:latin typeface="Dekko"/>
              </a:rPr>
              <a:t> </a:t>
            </a:r>
            <a:r>
              <a:rPr lang="en-US" sz="9555" dirty="0" err="1">
                <a:solidFill>
                  <a:srgbClr val="494949"/>
                </a:solidFill>
                <a:latin typeface="Dekko"/>
              </a:rPr>
              <a:t>chống</a:t>
            </a:r>
            <a:r>
              <a:rPr lang="en-US" sz="9555" dirty="0">
                <a:solidFill>
                  <a:srgbClr val="494949"/>
                </a:solidFill>
                <a:latin typeface="Dekko"/>
              </a:rPr>
              <a:t> Covid-19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1232000" y="8424554"/>
            <a:ext cx="962819" cy="5426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58897" y="2482665"/>
            <a:ext cx="780413" cy="8516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690240" y="5693328"/>
            <a:ext cx="676920" cy="8500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23203" y="1631023"/>
            <a:ext cx="780413" cy="8516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794177" y="8356920"/>
            <a:ext cx="780413" cy="8516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15312768" y="1020710"/>
            <a:ext cx="962819" cy="54268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17573883" y="6227698"/>
            <a:ext cx="962819" cy="5426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5166538" y="-33995"/>
            <a:ext cx="962819" cy="5426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7425474" y="9757659"/>
            <a:ext cx="676920" cy="85001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10381355" y="-320674"/>
            <a:ext cx="676920" cy="8500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39173" y="9710682"/>
            <a:ext cx="780413" cy="8516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30569">
            <a:off x="-109303" y="623296"/>
            <a:ext cx="676920" cy="85001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7"/>
    </mc:Choice>
    <mc:Fallback xmlns="">
      <p:transition spd="slow" advTm="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22236" y="5849997"/>
            <a:ext cx="9622376" cy="80925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05722">
            <a:off x="4409172" y="5211134"/>
            <a:ext cx="962819" cy="542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869093" y="602879"/>
            <a:ext cx="780413" cy="8516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/>
          <a:srcRect l="15003" r="14485"/>
          <a:stretch>
            <a:fillRect/>
          </a:stretch>
        </p:blipFill>
        <p:spPr>
          <a:xfrm>
            <a:off x="9475462" y="3668072"/>
            <a:ext cx="8296556" cy="68436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5910" y="266142"/>
            <a:ext cx="3935125" cy="458238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406564" y="923925"/>
            <a:ext cx="8262786" cy="2525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000000"/>
                </a:solidFill>
                <a:latin typeface="Quicksand"/>
              </a:rPr>
              <a:t>1.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Hạn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chế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tối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đa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ra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ngoài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chỉ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ra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ngoài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khi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thực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sự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cần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thiết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745222"/>
            <a:ext cx="8260666" cy="337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dirty="0">
                <a:solidFill>
                  <a:srgbClr val="000000"/>
                </a:solidFill>
                <a:latin typeface="Quicksand"/>
              </a:rPr>
              <a:t>2.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Nếu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buộc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phải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ra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ngoài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luôn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luôn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đeo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khẩu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trang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hãy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giữ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khoảng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cách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tiếp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xúc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,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tốt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nhất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</a:t>
            </a:r>
            <a:r>
              <a:rPr lang="en-US" sz="4799" dirty="0" err="1">
                <a:solidFill>
                  <a:srgbClr val="000000"/>
                </a:solidFill>
                <a:latin typeface="Quicksand"/>
              </a:rPr>
              <a:t>là</a:t>
            </a:r>
            <a:r>
              <a:rPr lang="en-US" sz="4799" dirty="0">
                <a:solidFill>
                  <a:srgbClr val="000000"/>
                </a:solidFill>
                <a:latin typeface="Quicksand"/>
              </a:rPr>
              <a:t> 2m.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6"/>
    </mc:Choice>
    <mc:Fallback xmlns="">
      <p:transition spd="slow" advTm="1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90146" y="9047285"/>
            <a:ext cx="18938631" cy="1239715"/>
          </a:xfrm>
          <a:prstGeom prst="rect">
            <a:avLst/>
          </a:prstGeom>
          <a:solidFill>
            <a:srgbClr val="FFC85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0488" y="958324"/>
            <a:ext cx="7568755" cy="870881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072221"/>
            <a:ext cx="11315700" cy="3525690"/>
            <a:chOff x="0" y="0"/>
            <a:chExt cx="14542684" cy="4700920"/>
          </a:xfrm>
        </p:grpSpPr>
        <p:sp>
          <p:nvSpPr>
            <p:cNvPr id="5" name="TextBox 5"/>
            <p:cNvSpPr txBox="1"/>
            <p:nvPr/>
          </p:nvSpPr>
          <p:spPr>
            <a:xfrm>
              <a:off x="0" y="84856"/>
              <a:ext cx="14542684" cy="3481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055"/>
                </a:lnSpc>
              </a:pPr>
              <a:r>
                <a:rPr lang="en-US" sz="9141" dirty="0" err="1">
                  <a:solidFill>
                    <a:srgbClr val="2E4052"/>
                  </a:solidFill>
                  <a:latin typeface="Crimson Pro Bold"/>
                </a:rPr>
                <a:t>Chủ</a:t>
              </a:r>
              <a:r>
                <a:rPr lang="en-US" sz="9141" dirty="0">
                  <a:solidFill>
                    <a:srgbClr val="2E4052"/>
                  </a:solidFill>
                  <a:latin typeface="Crimson Pro Bold"/>
                </a:rPr>
                <a:t> </a:t>
              </a:r>
              <a:r>
                <a:rPr lang="en-US" sz="9141" dirty="0" err="1">
                  <a:solidFill>
                    <a:srgbClr val="2E4052"/>
                  </a:solidFill>
                  <a:latin typeface="Crimson Pro Bold"/>
                </a:rPr>
                <a:t>đề</a:t>
              </a:r>
              <a:r>
                <a:rPr lang="en-US" sz="9141" dirty="0">
                  <a:solidFill>
                    <a:srgbClr val="2E4052"/>
                  </a:solidFill>
                  <a:latin typeface="Crimson Pro Bold"/>
                </a:rPr>
                <a:t> : </a:t>
              </a:r>
            </a:p>
            <a:p>
              <a:pPr>
                <a:lnSpc>
                  <a:spcPts val="10055"/>
                </a:lnSpc>
              </a:pPr>
              <a:r>
                <a:rPr lang="en-US" sz="9141" dirty="0" err="1">
                  <a:solidFill>
                    <a:srgbClr val="2E4052"/>
                  </a:solidFill>
                  <a:latin typeface="Crimson Pro Bold"/>
                </a:rPr>
                <a:t>Tìm</a:t>
              </a:r>
              <a:r>
                <a:rPr lang="en-US" sz="9141" dirty="0">
                  <a:solidFill>
                    <a:srgbClr val="2E4052"/>
                  </a:solidFill>
                  <a:latin typeface="Crimson Pro Bold"/>
                </a:rPr>
                <a:t> </a:t>
              </a:r>
              <a:r>
                <a:rPr lang="en-US" sz="9141" dirty="0" err="1">
                  <a:solidFill>
                    <a:srgbClr val="2E4052"/>
                  </a:solidFill>
                  <a:latin typeface="Crimson Pro Bold"/>
                </a:rPr>
                <a:t>hiểu</a:t>
              </a:r>
              <a:r>
                <a:rPr lang="en-US" sz="9141" dirty="0">
                  <a:solidFill>
                    <a:srgbClr val="2E4052"/>
                  </a:solidFill>
                  <a:latin typeface="Crimson Pro Bold"/>
                </a:rPr>
                <a:t> </a:t>
              </a:r>
              <a:r>
                <a:rPr lang="en-US" sz="9141" dirty="0" err="1">
                  <a:solidFill>
                    <a:srgbClr val="2E4052"/>
                  </a:solidFill>
                  <a:latin typeface="Crimson Pro Bold"/>
                </a:rPr>
                <a:t>về</a:t>
              </a:r>
              <a:r>
                <a:rPr lang="en-US" sz="9141" dirty="0">
                  <a:solidFill>
                    <a:srgbClr val="2E4052"/>
                  </a:solidFill>
                  <a:latin typeface="Crimson Pro Bold"/>
                </a:rPr>
                <a:t> COVID-19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4165028"/>
              <a:ext cx="535891" cy="535891"/>
            </a:xfrm>
            <a:prstGeom prst="rect">
              <a:avLst/>
            </a:prstGeom>
            <a:solidFill>
              <a:srgbClr val="FFC857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b="1990"/>
          <a:stretch>
            <a:fillRect/>
          </a:stretch>
        </p:blipFill>
        <p:spPr>
          <a:xfrm rot="465462">
            <a:off x="5585840" y="5466298"/>
            <a:ext cx="2494264" cy="32294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903222">
            <a:off x="5320473" y="7441529"/>
            <a:ext cx="2897102" cy="91469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427">
        <p:circle/>
      </p:transition>
    </mc:Choice>
    <mc:Fallback xmlns="">
      <p:transition spd="slow" advTm="54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819" r="185" b="2545"/>
          <a:stretch>
            <a:fillRect/>
          </a:stretch>
        </p:blipFill>
        <p:spPr>
          <a:xfrm>
            <a:off x="0" y="0"/>
            <a:ext cx="9882162" cy="98277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72750" y="0"/>
            <a:ext cx="7715250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8"/>
    </mc:Choice>
    <mc:Fallback xmlns="">
      <p:transition spd="slow" advTm="1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2600" y="2705100"/>
            <a:ext cx="16230600" cy="6414161"/>
            <a:chOff x="0" y="0"/>
            <a:chExt cx="12456187" cy="49225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6187" cy="4922553"/>
            </a:xfrm>
            <a:custGeom>
              <a:avLst/>
              <a:gdLst/>
              <a:ahLst/>
              <a:cxnLst/>
              <a:rect l="l" t="t" r="r" b="b"/>
              <a:pathLst>
                <a:path w="12456187" h="4922553">
                  <a:moveTo>
                    <a:pt x="12331726" y="4922553"/>
                  </a:moveTo>
                  <a:lnTo>
                    <a:pt x="124460" y="4922553"/>
                  </a:lnTo>
                  <a:cubicBezTo>
                    <a:pt x="55880" y="4922553"/>
                    <a:pt x="0" y="4866673"/>
                    <a:pt x="0" y="479809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331727" y="0"/>
                  </a:lnTo>
                  <a:cubicBezTo>
                    <a:pt x="12400307" y="0"/>
                    <a:pt x="12456187" y="55880"/>
                    <a:pt x="12456187" y="124460"/>
                  </a:cubicBezTo>
                  <a:lnTo>
                    <a:pt x="12456187" y="4798093"/>
                  </a:lnTo>
                  <a:cubicBezTo>
                    <a:pt x="12456187" y="4866673"/>
                    <a:pt x="12400307" y="4922553"/>
                    <a:pt x="12331727" y="4922553"/>
                  </a:cubicBezTo>
                  <a:close/>
                </a:path>
              </a:pathLst>
            </a:custGeom>
            <a:solidFill>
              <a:srgbClr val="EDF0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4885400"/>
            <a:ext cx="5295510" cy="5644757"/>
            <a:chOff x="0" y="0"/>
            <a:chExt cx="7060680" cy="752634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3675" y="0"/>
              <a:ext cx="2893532" cy="465172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3212910"/>
              <a:ext cx="7060680" cy="4313433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79184" y="398835"/>
            <a:ext cx="1619055" cy="2731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8700" y="636173"/>
            <a:ext cx="1935137" cy="31303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29104" y="0"/>
            <a:ext cx="1866406" cy="176460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570462" y="4809200"/>
            <a:ext cx="13688838" cy="134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>
                <a:solidFill>
                  <a:srgbClr val="494949"/>
                </a:solidFill>
                <a:latin typeface="Quicksand"/>
              </a:rPr>
              <a:t>4.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Thường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xuyên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vệ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sinh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nhà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cửa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,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lau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rửa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thường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xuyên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,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để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thông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thoáng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,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sinh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hoạt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lành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mạnh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71878" y="4587972"/>
            <a:ext cx="12886006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45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5459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12" name="TextBox 12"/>
          <p:cNvSpPr txBox="1"/>
          <p:nvPr/>
        </p:nvSpPr>
        <p:spPr>
          <a:xfrm>
            <a:off x="3971878" y="3054169"/>
            <a:ext cx="13147661" cy="134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3899" dirty="0">
                <a:solidFill>
                  <a:srgbClr val="494949"/>
                </a:solidFill>
                <a:latin typeface="Quicksand"/>
              </a:rPr>
              <a:t>3.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Thường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xuyên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rửa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tay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bằng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xà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phòng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hoặc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dung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dịch</a:t>
            </a:r>
            <a:endParaRPr lang="en-US" sz="3899" dirty="0">
              <a:solidFill>
                <a:srgbClr val="494949"/>
              </a:solidFill>
              <a:latin typeface="Quicksand"/>
            </a:endParaRPr>
          </a:p>
          <a:p>
            <a:pPr algn="ctr">
              <a:lnSpc>
                <a:spcPts val="5458"/>
              </a:lnSpc>
              <a:spcBef>
                <a:spcPct val="0"/>
              </a:spcBef>
            </a:pP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sát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899" dirty="0" err="1">
                <a:solidFill>
                  <a:srgbClr val="494949"/>
                </a:solidFill>
                <a:latin typeface="Quicksand"/>
              </a:rPr>
              <a:t>khuẩn</a:t>
            </a:r>
            <a:r>
              <a:rPr lang="en-US" sz="3899" dirty="0">
                <a:solidFill>
                  <a:srgbClr val="494949"/>
                </a:solidFill>
                <a:latin typeface="Quicksand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70462" y="6517599"/>
            <a:ext cx="13549077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900" dirty="0">
                <a:solidFill>
                  <a:srgbClr val="494949"/>
                </a:solidFill>
                <a:latin typeface="Quicksand"/>
              </a:rPr>
              <a:t>5.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Thực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hiện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khai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báo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y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tế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cập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nhật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tình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hình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sức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khỏe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hàng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ngày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giữ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liên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hệ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thường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xuyên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với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cán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bộ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y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tế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,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cơ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sở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 y </a:t>
            </a:r>
            <a:r>
              <a:rPr lang="en-US" sz="3900" dirty="0" err="1">
                <a:solidFill>
                  <a:srgbClr val="494949"/>
                </a:solidFill>
                <a:latin typeface="Quicksand"/>
              </a:rPr>
              <a:t>tế</a:t>
            </a:r>
            <a:r>
              <a:rPr lang="en-US" sz="3900" dirty="0">
                <a:solidFill>
                  <a:srgbClr val="494949"/>
                </a:solidFill>
                <a:latin typeface="Quicksand"/>
              </a:rPr>
              <a:t>.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7"/>
    </mc:Choice>
    <mc:Fallback xmlns="">
      <p:transition spd="slow" advTm="20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48272"/>
            <a:ext cx="10168140" cy="100387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74951" y="167154"/>
            <a:ext cx="9144000" cy="65171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275210" y="5729743"/>
            <a:ext cx="5643741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">
        <p:circle/>
      </p:transition>
    </mc:Choice>
    <mc:Fallback xmlns="">
      <p:transition spd="slow" advTm="5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29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00146" y="0"/>
            <a:ext cx="5687854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843594"/>
            <a:ext cx="12600146" cy="841470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52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65789" y="0"/>
            <a:ext cx="14156422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8750" y="0"/>
            <a:ext cx="15430500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214893" y="0"/>
            <a:ext cx="11858213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500" y="0"/>
            <a:ext cx="17145000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80522" y="0"/>
            <a:ext cx="11926957" cy="1028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9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">
        <p14:flythrough/>
      </p:transition>
    </mc:Choice>
    <mc:Fallback xmlns="">
      <p:transition spd="slow" advTm="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000500"/>
            <a:ext cx="10287000" cy="18288000"/>
            <a:chOff x="0" y="0"/>
            <a:chExt cx="13716000" cy="24384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3716000" cy="24384000"/>
            </a:xfrm>
            <a:prstGeom prst="rect">
              <a:avLst/>
            </a:prstGeom>
            <a:solidFill>
              <a:srgbClr val="FDFCF5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-5334000" y="533400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176458" y="2691471"/>
            <a:ext cx="13865564" cy="4338350"/>
            <a:chOff x="0" y="0"/>
            <a:chExt cx="3472874" cy="1090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72874" cy="1090985"/>
            </a:xfrm>
            <a:custGeom>
              <a:avLst/>
              <a:gdLst/>
              <a:ahLst/>
              <a:cxnLst/>
              <a:rect l="l" t="t" r="r" b="b"/>
              <a:pathLst>
                <a:path w="3472874" h="1090985">
                  <a:moveTo>
                    <a:pt x="3348414" y="1090984"/>
                  </a:moveTo>
                  <a:lnTo>
                    <a:pt x="124460" y="1090984"/>
                  </a:lnTo>
                  <a:cubicBezTo>
                    <a:pt x="55880" y="1090984"/>
                    <a:pt x="0" y="1035104"/>
                    <a:pt x="0" y="9665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48414" y="0"/>
                  </a:lnTo>
                  <a:cubicBezTo>
                    <a:pt x="3416994" y="0"/>
                    <a:pt x="3472874" y="55880"/>
                    <a:pt x="3472874" y="124460"/>
                  </a:cubicBezTo>
                  <a:lnTo>
                    <a:pt x="3472874" y="966525"/>
                  </a:lnTo>
                  <a:cubicBezTo>
                    <a:pt x="3472874" y="1035105"/>
                    <a:pt x="3416994" y="1090985"/>
                    <a:pt x="3348414" y="1090985"/>
                  </a:cubicBezTo>
                  <a:close/>
                </a:path>
              </a:pathLst>
            </a:custGeom>
            <a:solidFill>
              <a:srgbClr val="FDFCF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47118" y="6299779"/>
            <a:ext cx="2751637" cy="3371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70241" y="3035879"/>
            <a:ext cx="1406312" cy="12886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 l="34073"/>
          <a:stretch>
            <a:fillRect/>
          </a:stretch>
        </p:blipFill>
        <p:spPr>
          <a:xfrm rot="9653907">
            <a:off x="779843" y="85207"/>
            <a:ext cx="4083338" cy="2655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955003" y="6481831"/>
            <a:ext cx="3779579" cy="318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13993">
            <a:off x="12999688" y="1747393"/>
            <a:ext cx="3456913" cy="25769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32541" y="9026504"/>
            <a:ext cx="6522462" cy="17701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302637">
            <a:off x="15161096" y="-95462"/>
            <a:ext cx="3941649" cy="22216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029770" y="1325666"/>
            <a:ext cx="1093567" cy="1073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-636559">
            <a:off x="2261261" y="8745670"/>
            <a:ext cx="1120502" cy="102526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660715" y="4444365"/>
            <a:ext cx="12966571" cy="1331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 dirty="0" err="1">
                <a:solidFill>
                  <a:srgbClr val="4F674F"/>
                </a:solidFill>
                <a:latin typeface="Calistoga"/>
              </a:rPr>
              <a:t>Cảm</a:t>
            </a:r>
            <a:r>
              <a:rPr lang="en-US" sz="8800" dirty="0">
                <a:solidFill>
                  <a:srgbClr val="4F674F"/>
                </a:solidFill>
                <a:latin typeface="Calistoga"/>
              </a:rPr>
              <a:t> </a:t>
            </a:r>
            <a:r>
              <a:rPr lang="en-US" sz="8800" dirty="0" err="1">
                <a:solidFill>
                  <a:srgbClr val="4F674F"/>
                </a:solidFill>
                <a:latin typeface="Calistoga"/>
              </a:rPr>
              <a:t>ơn</a:t>
            </a:r>
            <a:r>
              <a:rPr lang="en-US" sz="8800" dirty="0">
                <a:solidFill>
                  <a:srgbClr val="4F674F"/>
                </a:solidFill>
                <a:latin typeface="Calistoga"/>
              </a:rPr>
              <a:t> </a:t>
            </a:r>
            <a:r>
              <a:rPr lang="en-US" sz="8800" dirty="0" err="1">
                <a:solidFill>
                  <a:srgbClr val="4F674F"/>
                </a:solidFill>
                <a:latin typeface="Calistoga"/>
              </a:rPr>
              <a:t>bạn</a:t>
            </a:r>
            <a:r>
              <a:rPr lang="en-US" sz="8800" dirty="0">
                <a:solidFill>
                  <a:srgbClr val="4F674F"/>
                </a:solidFill>
                <a:latin typeface="Calistoga"/>
              </a:rPr>
              <a:t> </a:t>
            </a:r>
            <a:r>
              <a:rPr lang="en-US" sz="8800" dirty="0" err="1">
                <a:solidFill>
                  <a:srgbClr val="4F674F"/>
                </a:solidFill>
                <a:latin typeface="Calistoga"/>
              </a:rPr>
              <a:t>đã</a:t>
            </a:r>
            <a:r>
              <a:rPr lang="en-US" sz="8800" dirty="0">
                <a:solidFill>
                  <a:srgbClr val="4F674F"/>
                </a:solidFill>
                <a:latin typeface="Calistoga"/>
              </a:rPr>
              <a:t> </a:t>
            </a:r>
            <a:r>
              <a:rPr lang="en-US" sz="8800" dirty="0" err="1">
                <a:solidFill>
                  <a:srgbClr val="4F674F"/>
                </a:solidFill>
                <a:latin typeface="Calistoga"/>
              </a:rPr>
              <a:t>lắng</a:t>
            </a:r>
            <a:r>
              <a:rPr lang="en-US" sz="8800" dirty="0">
                <a:solidFill>
                  <a:srgbClr val="4F674F"/>
                </a:solidFill>
                <a:latin typeface="Calistoga"/>
              </a:rPr>
              <a:t> </a:t>
            </a:r>
            <a:r>
              <a:rPr lang="en-US" sz="8800" dirty="0" err="1">
                <a:solidFill>
                  <a:srgbClr val="4F674F"/>
                </a:solidFill>
                <a:latin typeface="Calistoga"/>
              </a:rPr>
              <a:t>nghe</a:t>
            </a:r>
            <a:r>
              <a:rPr lang="en-US" sz="8800" dirty="0">
                <a:solidFill>
                  <a:srgbClr val="4F674F"/>
                </a:solidFill>
                <a:latin typeface="Calistoga"/>
              </a:rPr>
              <a:t>!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00">
        <p14:prism/>
      </p:transition>
    </mc:Choice>
    <mc:Fallback xmlns="">
      <p:transition spd="slow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/>
          </p:cNvPicPr>
          <p:nvPr/>
        </p:nvPicPr>
        <p:blipFill>
          <a:blip r:embed="rId5"/>
          <a:srcRect l="-11909" t="23272" r="-11909" b="232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5"/>
          <a:srcRect l="-11909" t="23272" r="-11909" b="232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2" name="AutoShape 3"/>
          <p:cNvSpPr/>
          <p:nvPr/>
        </p:nvSpPr>
        <p:spPr>
          <a:xfrm rot="-61098">
            <a:off x="-643476" y="503177"/>
            <a:ext cx="19149227" cy="9280647"/>
          </a:xfrm>
          <a:prstGeom prst="rect">
            <a:avLst/>
          </a:prstGeom>
          <a:solidFill>
            <a:srgbClr val="EDECE7"/>
          </a:solidFill>
        </p:spPr>
      </p:sp>
      <p:sp>
        <p:nvSpPr>
          <p:cNvPr id="33" name="TextBox 4"/>
          <p:cNvSpPr txBox="1"/>
          <p:nvPr/>
        </p:nvSpPr>
        <p:spPr>
          <a:xfrm>
            <a:off x="12845262" y="613410"/>
            <a:ext cx="3933043" cy="415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Public Sans"/>
              </a:rPr>
              <a:t>2022</a:t>
            </a:r>
          </a:p>
        </p:txBody>
      </p:sp>
      <p:pic>
        <p:nvPicPr>
          <p:cNvPr id="34" name="Picture 5"/>
          <p:cNvPicPr>
            <a:picLocks noChangeAspect="1"/>
          </p:cNvPicPr>
          <p:nvPr/>
        </p:nvPicPr>
        <p:blipFill>
          <a:blip r:embed="rId6"/>
          <a:srcRect b="7738"/>
          <a:stretch>
            <a:fillRect/>
          </a:stretch>
        </p:blipFill>
        <p:spPr>
          <a:xfrm rot="-2883171">
            <a:off x="15495753" y="1520711"/>
            <a:ext cx="2674377" cy="3031404"/>
          </a:xfrm>
          <a:prstGeom prst="rect">
            <a:avLst/>
          </a:prstGeom>
        </p:spPr>
      </p:pic>
      <p:grpSp>
        <p:nvGrpSpPr>
          <p:cNvPr id="35" name="Group 6"/>
          <p:cNvGrpSpPr/>
          <p:nvPr/>
        </p:nvGrpSpPr>
        <p:grpSpPr>
          <a:xfrm>
            <a:off x="4089490" y="1811104"/>
            <a:ext cx="5699778" cy="946613"/>
            <a:chOff x="0" y="0"/>
            <a:chExt cx="7599704" cy="1262150"/>
          </a:xfrm>
        </p:grpSpPr>
        <p:sp>
          <p:nvSpPr>
            <p:cNvPr id="36" name="AutoShape 7"/>
            <p:cNvSpPr/>
            <p:nvPr/>
          </p:nvSpPr>
          <p:spPr>
            <a:xfrm rot="-42073">
              <a:off x="6872" y="46377"/>
              <a:ext cx="7585961" cy="1169397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37" name="TextBox 8"/>
            <p:cNvSpPr txBox="1"/>
            <p:nvPr/>
          </p:nvSpPr>
          <p:spPr>
            <a:xfrm>
              <a:off x="132564" y="127281"/>
              <a:ext cx="7167333" cy="1051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6653"/>
                </a:lnSpc>
                <a:spcBef>
                  <a:spcPct val="0"/>
                </a:spcBef>
              </a:pPr>
              <a:r>
                <a:rPr lang="en-US" sz="4752" dirty="0">
                  <a:solidFill>
                    <a:srgbClr val="FFFFFF"/>
                  </a:solidFill>
                  <a:latin typeface="Roboto Mono Regular"/>
                </a:rPr>
                <a:t>NỘI DUNG</a:t>
              </a:r>
            </a:p>
          </p:txBody>
        </p:sp>
      </p:grpSp>
      <p:grpSp>
        <p:nvGrpSpPr>
          <p:cNvPr id="38" name="Group 9"/>
          <p:cNvGrpSpPr/>
          <p:nvPr/>
        </p:nvGrpSpPr>
        <p:grpSpPr>
          <a:xfrm>
            <a:off x="1811825" y="7396812"/>
            <a:ext cx="8256489" cy="1141663"/>
            <a:chOff x="102427" y="107894"/>
            <a:chExt cx="11008652" cy="1522218"/>
          </a:xfrm>
        </p:grpSpPr>
        <p:sp>
          <p:nvSpPr>
            <p:cNvPr id="39" name="TextBox 10"/>
            <p:cNvSpPr txBox="1"/>
            <p:nvPr/>
          </p:nvSpPr>
          <p:spPr>
            <a:xfrm>
              <a:off x="2307087" y="305245"/>
              <a:ext cx="8803992" cy="940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62"/>
                </a:lnSpc>
                <a:spcBef>
                  <a:spcPct val="0"/>
                </a:spcBef>
              </a:pPr>
              <a:r>
                <a:rPr lang="en-US" sz="3901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Triệu</a:t>
              </a:r>
              <a:r>
                <a:rPr lang="en-US" sz="3901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1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chứng</a:t>
              </a:r>
              <a:r>
                <a:rPr lang="en-US" sz="3901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1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khi</a:t>
              </a:r>
              <a:r>
                <a:rPr lang="en-US" sz="3901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1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mắc</a:t>
              </a:r>
              <a:r>
                <a:rPr lang="en-US" sz="3901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1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bệnh</a:t>
              </a:r>
              <a:endParaRPr lang="en-US" sz="3901" dirty="0">
                <a:solidFill>
                  <a:srgbClr val="000000"/>
                </a:solidFill>
                <a:latin typeface="Overpass" panose="020B0604020202020204" charset="0"/>
                <a:cs typeface="Times New Roman" panose="02020603050405020304" pitchFamily="18" charset="0"/>
              </a:endParaRPr>
            </a:p>
          </p:txBody>
        </p:sp>
        <p:pic>
          <p:nvPicPr>
            <p:cNvPr id="40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276163" flipH="1" flipV="1">
              <a:off x="102427" y="107894"/>
              <a:ext cx="1533588" cy="1466668"/>
            </a:xfrm>
            <a:prstGeom prst="rect">
              <a:avLst/>
            </a:prstGeom>
          </p:spPr>
        </p:pic>
        <p:sp>
          <p:nvSpPr>
            <p:cNvPr id="41" name="TextBox 12"/>
            <p:cNvSpPr txBox="1"/>
            <p:nvPr/>
          </p:nvSpPr>
          <p:spPr>
            <a:xfrm>
              <a:off x="429635" y="279659"/>
              <a:ext cx="822613" cy="13504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538"/>
                </a:lnSpc>
                <a:spcBef>
                  <a:spcPct val="0"/>
                </a:spcBef>
              </a:pPr>
              <a:r>
                <a:rPr lang="en-US" sz="6098">
                  <a:solidFill>
                    <a:srgbClr val="FFFFFF"/>
                  </a:solidFill>
                  <a:latin typeface="Playfair Display Bold"/>
                </a:rPr>
                <a:t>2</a:t>
              </a:r>
            </a:p>
          </p:txBody>
        </p:sp>
      </p:grpSp>
      <p:grpSp>
        <p:nvGrpSpPr>
          <p:cNvPr id="42" name="Group 13"/>
          <p:cNvGrpSpPr/>
          <p:nvPr/>
        </p:nvGrpSpPr>
        <p:grpSpPr>
          <a:xfrm>
            <a:off x="9802373" y="4936277"/>
            <a:ext cx="8784333" cy="1512654"/>
            <a:chOff x="108975" y="114791"/>
            <a:chExt cx="11712444" cy="2016871"/>
          </a:xfrm>
        </p:grpSpPr>
        <p:sp>
          <p:nvSpPr>
            <p:cNvPr id="43" name="TextBox 14"/>
            <p:cNvSpPr txBox="1"/>
            <p:nvPr/>
          </p:nvSpPr>
          <p:spPr>
            <a:xfrm>
              <a:off x="2454581" y="329631"/>
              <a:ext cx="9366838" cy="1802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59"/>
                </a:lnSpc>
                <a:spcBef>
                  <a:spcPct val="0"/>
                </a:spcBef>
              </a:pP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Ảnh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hưởng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của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covid-19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đến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sức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khỏe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tinh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thần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44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276163">
              <a:off x="108975" y="114791"/>
              <a:ext cx="1631631" cy="1560433"/>
            </a:xfrm>
            <a:prstGeom prst="rect">
              <a:avLst/>
            </a:prstGeom>
          </p:spPr>
        </p:pic>
        <p:sp>
          <p:nvSpPr>
            <p:cNvPr id="45" name="TextBox 16"/>
            <p:cNvSpPr txBox="1"/>
            <p:nvPr/>
          </p:nvSpPr>
          <p:spPr>
            <a:xfrm>
              <a:off x="457101" y="324504"/>
              <a:ext cx="875203" cy="1203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7582"/>
                </a:lnSpc>
                <a:spcBef>
                  <a:spcPct val="0"/>
                </a:spcBef>
              </a:pPr>
              <a:r>
                <a:rPr lang="en-US" sz="5415">
                  <a:solidFill>
                    <a:srgbClr val="FFFFFF"/>
                  </a:solidFill>
                  <a:latin typeface="Playfair Display Bold"/>
                </a:rPr>
                <a:t>3</a:t>
              </a:r>
            </a:p>
          </p:txBody>
        </p:sp>
      </p:grpSp>
      <p:grpSp>
        <p:nvGrpSpPr>
          <p:cNvPr id="46" name="Group 17"/>
          <p:cNvGrpSpPr/>
          <p:nvPr/>
        </p:nvGrpSpPr>
        <p:grpSpPr>
          <a:xfrm>
            <a:off x="9789268" y="7315892"/>
            <a:ext cx="7899159" cy="1196101"/>
            <a:chOff x="0" y="0"/>
            <a:chExt cx="10532212" cy="1594802"/>
          </a:xfrm>
        </p:grpSpPr>
        <p:sp>
          <p:nvSpPr>
            <p:cNvPr id="47" name="TextBox 18"/>
            <p:cNvSpPr txBox="1"/>
            <p:nvPr/>
          </p:nvSpPr>
          <p:spPr>
            <a:xfrm>
              <a:off x="2186892" y="285372"/>
              <a:ext cx="8345320" cy="8594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14"/>
                </a:lnSpc>
                <a:spcBef>
                  <a:spcPct val="0"/>
                </a:spcBef>
              </a:pPr>
              <a:r>
                <a:rPr lang="en-US" sz="3867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Cách</a:t>
              </a:r>
              <a:r>
                <a:rPr lang="en-US" sz="3867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867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phòng</a:t>
              </a:r>
              <a:r>
                <a:rPr lang="en-US" sz="3867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867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chống</a:t>
              </a:r>
              <a:r>
                <a:rPr lang="en-US" sz="3867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covid-19</a:t>
              </a:r>
            </a:p>
          </p:txBody>
        </p:sp>
        <p:pic>
          <p:nvPicPr>
            <p:cNvPr id="48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276163" flipH="1" flipV="1">
              <a:off x="97091" y="102272"/>
              <a:ext cx="1453691" cy="1390257"/>
            </a:xfrm>
            <a:prstGeom prst="rect">
              <a:avLst/>
            </a:prstGeom>
          </p:spPr>
        </p:pic>
        <p:sp>
          <p:nvSpPr>
            <p:cNvPr id="49" name="TextBox 20"/>
            <p:cNvSpPr txBox="1"/>
            <p:nvPr/>
          </p:nvSpPr>
          <p:spPr>
            <a:xfrm>
              <a:off x="407251" y="296738"/>
              <a:ext cx="779756" cy="966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109"/>
                </a:lnSpc>
                <a:spcBef>
                  <a:spcPct val="0"/>
                </a:spcBef>
              </a:pPr>
              <a:r>
                <a:rPr lang="en-US" sz="4364">
                  <a:solidFill>
                    <a:srgbClr val="FFFFFF"/>
                  </a:solidFill>
                  <a:latin typeface="Playfair Display Bold"/>
                </a:rPr>
                <a:t>4</a:t>
              </a:r>
            </a:p>
          </p:txBody>
        </p:sp>
      </p:grpSp>
      <p:pic>
        <p:nvPicPr>
          <p:cNvPr id="50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96873">
            <a:off x="16741846" y="2893075"/>
            <a:ext cx="2897102" cy="914695"/>
          </a:xfrm>
          <a:prstGeom prst="rect">
            <a:avLst/>
          </a:prstGeom>
        </p:spPr>
      </p:pic>
      <p:pic>
        <p:nvPicPr>
          <p:cNvPr id="51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73077" y="3278138"/>
            <a:ext cx="2236523" cy="2286409"/>
          </a:xfrm>
          <a:prstGeom prst="rect">
            <a:avLst/>
          </a:prstGeom>
        </p:spPr>
      </p:pic>
      <p:pic>
        <p:nvPicPr>
          <p:cNvPr id="52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86375" y="959557"/>
            <a:ext cx="3230150" cy="3596320"/>
          </a:xfrm>
          <a:prstGeom prst="rect">
            <a:avLst/>
          </a:prstGeom>
        </p:spPr>
      </p:pic>
      <p:grpSp>
        <p:nvGrpSpPr>
          <p:cNvPr id="53" name="Group 26"/>
          <p:cNvGrpSpPr/>
          <p:nvPr/>
        </p:nvGrpSpPr>
        <p:grpSpPr>
          <a:xfrm>
            <a:off x="1816736" y="4936277"/>
            <a:ext cx="8784333" cy="1170325"/>
            <a:chOff x="108975" y="114791"/>
            <a:chExt cx="11712444" cy="1560433"/>
          </a:xfrm>
        </p:grpSpPr>
        <p:sp>
          <p:nvSpPr>
            <p:cNvPr id="54" name="TextBox 27"/>
            <p:cNvSpPr txBox="1"/>
            <p:nvPr/>
          </p:nvSpPr>
          <p:spPr>
            <a:xfrm>
              <a:off x="2454582" y="329631"/>
              <a:ext cx="9366837" cy="8899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59"/>
                </a:lnSpc>
                <a:spcBef>
                  <a:spcPct val="0"/>
                </a:spcBef>
              </a:pP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COVID-19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là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</a:t>
              </a:r>
              <a:r>
                <a:rPr lang="en-US" sz="3900" dirty="0" err="1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gì</a:t>
              </a:r>
              <a:r>
                <a:rPr lang="en-US" sz="3900" dirty="0">
                  <a:solidFill>
                    <a:srgbClr val="000000"/>
                  </a:solidFill>
                  <a:latin typeface="Overpass" panose="020B0604020202020204" charset="0"/>
                  <a:cs typeface="Times New Roman" panose="02020603050405020304" pitchFamily="18" charset="0"/>
                </a:rPr>
                <a:t> ? </a:t>
              </a:r>
            </a:p>
          </p:txBody>
        </p:sp>
        <p:pic>
          <p:nvPicPr>
            <p:cNvPr id="55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276163">
              <a:off x="108975" y="114791"/>
              <a:ext cx="1631631" cy="1560433"/>
            </a:xfrm>
            <a:prstGeom prst="rect">
              <a:avLst/>
            </a:prstGeom>
          </p:spPr>
        </p:pic>
      </p:grpSp>
      <p:sp>
        <p:nvSpPr>
          <p:cNvPr id="56" name="TextBox 29"/>
          <p:cNvSpPr txBox="1"/>
          <p:nvPr/>
        </p:nvSpPr>
        <p:spPr>
          <a:xfrm>
            <a:off x="1735005" y="4766381"/>
            <a:ext cx="937092" cy="1199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17"/>
              </a:lnSpc>
              <a:spcBef>
                <a:spcPct val="0"/>
              </a:spcBef>
            </a:pPr>
            <a:r>
              <a:rPr lang="en-US" sz="7012">
                <a:solidFill>
                  <a:srgbClr val="FFFFFF"/>
                </a:solidFill>
                <a:latin typeface="Playfair Display Bold"/>
              </a:rPr>
              <a:t>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5027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06059">
            <a:off x="1163856" y="986210"/>
            <a:ext cx="15972913" cy="8191003"/>
          </a:xfrm>
          <a:prstGeom prst="rect">
            <a:avLst/>
          </a:prstGeom>
          <a:solidFill>
            <a:srgbClr val="EFEFEF"/>
          </a:solidFill>
        </p:spPr>
      </p:sp>
      <p:grpSp>
        <p:nvGrpSpPr>
          <p:cNvPr id="3" name="Group 3"/>
          <p:cNvGrpSpPr/>
          <p:nvPr/>
        </p:nvGrpSpPr>
        <p:grpSpPr>
          <a:xfrm rot="-10558300">
            <a:off x="1595326" y="-1433865"/>
            <a:ext cx="3703007" cy="4351339"/>
            <a:chOff x="0" y="0"/>
            <a:chExt cx="4937343" cy="580178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465462">
              <a:off x="579395" y="246899"/>
              <a:ext cx="4018088" cy="53079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03222">
              <a:off x="104563" y="2965035"/>
              <a:ext cx="4385567" cy="138464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828928" y="5364405"/>
            <a:ext cx="7760630" cy="2956021"/>
            <a:chOff x="0" y="0"/>
            <a:chExt cx="10347507" cy="3941361"/>
          </a:xfrm>
        </p:grpSpPr>
        <p:sp>
          <p:nvSpPr>
            <p:cNvPr id="7" name="AutoShape 7"/>
            <p:cNvSpPr/>
            <p:nvPr/>
          </p:nvSpPr>
          <p:spPr>
            <a:xfrm rot="-66346">
              <a:off x="2914280" y="2986790"/>
              <a:ext cx="4518946" cy="911053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8" name="TextBox 8"/>
            <p:cNvSpPr txBox="1"/>
            <p:nvPr/>
          </p:nvSpPr>
          <p:spPr>
            <a:xfrm rot="-96244">
              <a:off x="3262979" y="3200429"/>
              <a:ext cx="3987716" cy="419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8"/>
                </a:lnSpc>
              </a:pPr>
              <a:r>
                <a:rPr lang="en-US" sz="2123">
                  <a:solidFill>
                    <a:srgbClr val="FFFFFF"/>
                  </a:solidFill>
                  <a:latin typeface="Roboto Mono Regular"/>
                </a:rPr>
                <a:t>Bạn sẵn sàng chưa?</a:t>
              </a:r>
            </a:p>
          </p:txBody>
        </p:sp>
        <p:sp>
          <p:nvSpPr>
            <p:cNvPr id="9" name="AutoShape 9"/>
            <p:cNvSpPr/>
            <p:nvPr/>
          </p:nvSpPr>
          <p:spPr>
            <a:xfrm rot="82336">
              <a:off x="26462" y="122936"/>
              <a:ext cx="10294584" cy="2333156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0" name="TextBox 10"/>
            <p:cNvSpPr txBox="1"/>
            <p:nvPr/>
          </p:nvSpPr>
          <p:spPr>
            <a:xfrm rot="82336">
              <a:off x="385153" y="494153"/>
              <a:ext cx="9652340" cy="1706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11"/>
                </a:lnSpc>
              </a:pPr>
              <a:r>
                <a:rPr lang="en-US" sz="8828" spc="-88" dirty="0">
                  <a:solidFill>
                    <a:srgbClr val="FFFFFF"/>
                  </a:solidFill>
                  <a:latin typeface="Playfair Display"/>
                </a:rPr>
                <a:t>LET'S BEGIN!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638122" y="7065185"/>
            <a:ext cx="3355656" cy="4386229"/>
            <a:chOff x="0" y="0"/>
            <a:chExt cx="4474209" cy="584830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88184">
              <a:off x="60384" y="48886"/>
              <a:ext cx="3872957" cy="475820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-1925517">
              <a:off x="247377" y="3510383"/>
              <a:ext cx="4195500" cy="132463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15950">
            <a:off x="14765736" y="-832939"/>
            <a:ext cx="4456085" cy="43183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15950">
            <a:off x="-215706" y="6614661"/>
            <a:ext cx="4456085" cy="431835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591133" y="2925764"/>
            <a:ext cx="9105733" cy="1972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8"/>
              </a:lnSpc>
            </a:pP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Hãy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cùng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tìm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hiểu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với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chúng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mình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 </a:t>
            </a:r>
            <a:r>
              <a:rPr lang="en-US" sz="8900" dirty="0" err="1">
                <a:solidFill>
                  <a:srgbClr val="000000"/>
                </a:solidFill>
                <a:latin typeface="Playlist Script"/>
              </a:rPr>
              <a:t>nhé</a:t>
            </a:r>
            <a:r>
              <a:rPr lang="en-US" sz="8900" dirty="0">
                <a:solidFill>
                  <a:srgbClr val="000000"/>
                </a:solidFill>
                <a:latin typeface="Playlist Script"/>
              </a:rPr>
              <a:t>!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4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521361" y="766684"/>
            <a:ext cx="1173793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>
              <a:lnSpc>
                <a:spcPts val="8399"/>
              </a:lnSpc>
            </a:pPr>
            <a:r>
              <a:rPr lang="en-US" sz="6999" dirty="0">
                <a:solidFill>
                  <a:srgbClr val="4F674F"/>
                </a:solidFill>
                <a:latin typeface="Calistoga Bold"/>
              </a:rPr>
              <a:t>1.COVID-19 </a:t>
            </a:r>
            <a:r>
              <a:rPr lang="en-US" sz="6999" dirty="0" err="1">
                <a:solidFill>
                  <a:srgbClr val="4F674F"/>
                </a:solidFill>
                <a:latin typeface="Calistoga Bold"/>
              </a:rPr>
              <a:t>là</a:t>
            </a:r>
            <a:r>
              <a:rPr lang="en-US" sz="6999" dirty="0">
                <a:solidFill>
                  <a:srgbClr val="4F674F"/>
                </a:solidFill>
                <a:latin typeface="Calistoga Bold"/>
              </a:rPr>
              <a:t> </a:t>
            </a:r>
            <a:r>
              <a:rPr lang="en-US" sz="6999" dirty="0" err="1">
                <a:solidFill>
                  <a:srgbClr val="4F674F"/>
                </a:solidFill>
                <a:latin typeface="Calistoga Bold"/>
              </a:rPr>
              <a:t>gì</a:t>
            </a:r>
            <a:r>
              <a:rPr lang="en-US" sz="6999" dirty="0">
                <a:solidFill>
                  <a:srgbClr val="4F674F"/>
                </a:solidFill>
                <a:latin typeface="Calistoga Bold"/>
              </a:rPr>
              <a:t> ?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228037" y="4180575"/>
            <a:ext cx="6956631" cy="70854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3306255" y="-1119079"/>
            <a:ext cx="6034849" cy="6262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36842">
            <a:off x="1057374" y="2384215"/>
            <a:ext cx="2340418" cy="23926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88830" y="7424858"/>
            <a:ext cx="3429121" cy="384117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60274" y="2857500"/>
            <a:ext cx="11737939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549" dirty="0">
                <a:solidFill>
                  <a:srgbClr val="000000"/>
                </a:solidFill>
                <a:latin typeface="Overpass"/>
              </a:rPr>
              <a:t>COVID-19 hay Virus Corona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là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một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bệnh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đường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hô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hấp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cấp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tính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truyền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nhiễm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gây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ra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bởi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chủng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virus corona SARS-CoV-2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và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các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biến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thể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của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nó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.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Đây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là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một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loại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virus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phát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hiện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điều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tra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ổ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dịch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bắt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nguồn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từ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khu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chợ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lớn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chuyên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bán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hải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sản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và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động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vật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ở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Vũ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Hán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,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tỉnh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Hồ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Bắc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,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Trung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 </a:t>
            </a:r>
            <a:r>
              <a:rPr lang="en-US" sz="4549" dirty="0" err="1">
                <a:solidFill>
                  <a:srgbClr val="000000"/>
                </a:solidFill>
                <a:latin typeface="Overpass"/>
              </a:rPr>
              <a:t>Quốc</a:t>
            </a:r>
            <a:r>
              <a:rPr lang="en-US" sz="4549" dirty="0">
                <a:solidFill>
                  <a:srgbClr val="000000"/>
                </a:solidFill>
                <a:latin typeface="Overpass"/>
              </a:rPr>
              <a:t>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782637" y="7723304"/>
            <a:ext cx="2049817" cy="2139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6537127" y="622333"/>
            <a:ext cx="722173" cy="75177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898213" y="8375999"/>
            <a:ext cx="1866406" cy="1764602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349"/>
    </mc:Choice>
    <mc:Fallback xmlns="">
      <p:transition advTm="23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22690" y="5046860"/>
            <a:ext cx="5959277" cy="60696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689316" y="7272146"/>
            <a:ext cx="3733969" cy="3972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46361" y="935947"/>
            <a:ext cx="2295642" cy="21620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75520" y="-214630"/>
            <a:ext cx="4167561" cy="6145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811148" y="8081677"/>
            <a:ext cx="2566068" cy="28744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520813" y="5143500"/>
            <a:ext cx="1442381" cy="13112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054407"/>
            <a:ext cx="9417843" cy="962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323232"/>
                </a:solidFill>
                <a:latin typeface="DejaVu Serif"/>
              </a:rPr>
              <a:t>Cách</a:t>
            </a:r>
            <a:r>
              <a:rPr lang="en-US" sz="5599" dirty="0">
                <a:solidFill>
                  <a:srgbClr val="323232"/>
                </a:solidFill>
                <a:latin typeface="DejaVu Serif"/>
              </a:rPr>
              <a:t> Virus Corona </a:t>
            </a:r>
            <a:r>
              <a:rPr lang="en-US" sz="5599" dirty="0" err="1">
                <a:solidFill>
                  <a:srgbClr val="323232"/>
                </a:solidFill>
                <a:latin typeface="DejaVu Serif"/>
              </a:rPr>
              <a:t>lây</a:t>
            </a:r>
            <a:r>
              <a:rPr lang="en-US" sz="5599" dirty="0">
                <a:solidFill>
                  <a:srgbClr val="323232"/>
                </a:solidFill>
                <a:latin typeface="DejaVu Serif"/>
              </a:rPr>
              <a:t> </a:t>
            </a:r>
            <a:r>
              <a:rPr lang="en-US" sz="5599" dirty="0" err="1">
                <a:solidFill>
                  <a:srgbClr val="323232"/>
                </a:solidFill>
                <a:latin typeface="DejaVu Serif"/>
              </a:rPr>
              <a:t>lan</a:t>
            </a:r>
            <a:endParaRPr lang="en-US" sz="5599" dirty="0">
              <a:solidFill>
                <a:srgbClr val="323232"/>
              </a:solidFill>
              <a:latin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1799" y="2819869"/>
            <a:ext cx="7440282" cy="137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</a:pPr>
            <a:r>
              <a:rPr lang="en-US" sz="4289" dirty="0" err="1">
                <a:solidFill>
                  <a:srgbClr val="000000"/>
                </a:solidFill>
                <a:latin typeface="DejaVu Serif Bold Italics"/>
              </a:rPr>
              <a:t>Người</a:t>
            </a:r>
            <a:r>
              <a:rPr lang="en-US" sz="4289" dirty="0">
                <a:solidFill>
                  <a:srgbClr val="000000"/>
                </a:solidFill>
                <a:latin typeface="DejaVu Serif Bold Italics"/>
              </a:rPr>
              <a:t> sang </a:t>
            </a:r>
            <a:r>
              <a:rPr lang="en-US" sz="4289" dirty="0" err="1">
                <a:solidFill>
                  <a:srgbClr val="000000"/>
                </a:solidFill>
                <a:latin typeface="DejaVu Serif Bold Italics"/>
              </a:rPr>
              <a:t>người</a:t>
            </a:r>
            <a:endParaRPr lang="en-US" sz="4289" dirty="0">
              <a:solidFill>
                <a:srgbClr val="000000"/>
              </a:solidFill>
              <a:latin typeface="DejaVu Serif Bold Italics"/>
            </a:endParaRPr>
          </a:p>
          <a:p>
            <a:pPr algn="ctr">
              <a:lnSpc>
                <a:spcPts val="5447"/>
              </a:lnSpc>
            </a:pPr>
            <a:endParaRPr lang="en-US" sz="4289" dirty="0">
              <a:solidFill>
                <a:srgbClr val="000000"/>
              </a:solidFill>
              <a:latin typeface="DejaVu Serif Bold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1799" y="3882623"/>
            <a:ext cx="10004745" cy="563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Noto Sans"/>
              </a:rPr>
              <a:t>COVID-19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chủ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yếu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lan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truyền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qua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các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giọt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từ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đường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hô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hấp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của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người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nhiễm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bệnh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.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Nếu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bạn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ở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trong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vòng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6 feet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của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người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bị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nhiễm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bệnh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những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giọt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hô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hấp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khi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họ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ho,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hắt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hơi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hoặc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nói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chuyện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có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thể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rơi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vào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mắt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mũi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hoặc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miệng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của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Noto Sans"/>
              </a:rPr>
              <a:t>bạn</a:t>
            </a:r>
            <a:r>
              <a:rPr lang="en-US" sz="4599" dirty="0">
                <a:solidFill>
                  <a:srgbClr val="000000"/>
                </a:solidFill>
                <a:latin typeface="Noto Sans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647747" y="6454755"/>
            <a:ext cx="2446436" cy="41148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8434">
        <p14:reveal/>
      </p:transition>
    </mc:Choice>
    <mc:Fallback xmlns="">
      <p:transition spd="slow" advTm="18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732" t="5206" r="93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22690" y="5046860"/>
            <a:ext cx="5959277" cy="60696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35344" y="7144186"/>
            <a:ext cx="3733969" cy="3972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946361" y="935947"/>
            <a:ext cx="2295642" cy="21620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75520" y="-214630"/>
            <a:ext cx="4167561" cy="61451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811148" y="8081677"/>
            <a:ext cx="2566068" cy="28744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520813" y="5143500"/>
            <a:ext cx="1442381" cy="13112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3902377"/>
            <a:ext cx="10782448" cy="398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Bạn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thể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nhiễm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COVID-19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nếu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bạn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chạm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vào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bề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mặt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hoặc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đồ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vật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có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vi-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rút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sau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đó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chạm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vào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mắt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mũi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hoặc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miệng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.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Những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bề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mặt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thường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xuyên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chạm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vào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bao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gồm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tay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nắm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cửa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công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tắc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đèn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điện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thoại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di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động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mặt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bàn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bàn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chữ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cầu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tiêu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vòi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và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bồn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Noto Sans"/>
              </a:rPr>
              <a:t>rửa</a:t>
            </a:r>
            <a:r>
              <a:rPr lang="en-US" sz="3799" dirty="0">
                <a:solidFill>
                  <a:srgbClr val="000000"/>
                </a:solidFill>
                <a:latin typeface="Noto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9928" y="1476731"/>
            <a:ext cx="9794962" cy="2501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Tiếp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Xúc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Với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Bề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Mặt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Bị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Dính</a:t>
            </a:r>
            <a:r>
              <a:rPr lang="en-US" sz="4300" dirty="0">
                <a:solidFill>
                  <a:srgbClr val="000000"/>
                </a:solidFill>
                <a:latin typeface="DejaVu Serif Bold"/>
              </a:rPr>
              <a:t> Vi-</a:t>
            </a:r>
            <a:r>
              <a:rPr lang="en-US" sz="4300" dirty="0" err="1">
                <a:solidFill>
                  <a:srgbClr val="000000"/>
                </a:solidFill>
                <a:latin typeface="DejaVu Serif Bold"/>
              </a:rPr>
              <a:t>Rút</a:t>
            </a:r>
            <a:endParaRPr lang="en-US" sz="4300" dirty="0">
              <a:solidFill>
                <a:srgbClr val="000000"/>
              </a:solidFill>
              <a:latin typeface="DejaVu Serif Bold"/>
            </a:endParaRPr>
          </a:p>
          <a:p>
            <a:pPr algn="ctr">
              <a:lnSpc>
                <a:spcPts val="7979"/>
              </a:lnSpc>
            </a:pPr>
            <a:endParaRPr lang="en-US" sz="4300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868">
        <p15:prstTrans prst="peelOff"/>
      </p:transition>
    </mc:Choice>
    <mc:Fallback xmlns="">
      <p:transition spd="slow" advTm="20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2|1.7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3.8|2.6|3.9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3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3.5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2.8|1.6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5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707</Words>
  <Application>Microsoft Office PowerPoint</Application>
  <PresentationFormat>Custom</PresentationFormat>
  <Paragraphs>52</Paragraphs>
  <Slides>30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5" baseType="lpstr">
      <vt:lpstr>Caudex Bold</vt:lpstr>
      <vt:lpstr>Calibri</vt:lpstr>
      <vt:lpstr>Amsterdam Three</vt:lpstr>
      <vt:lpstr>Book Antiqua</vt:lpstr>
      <vt:lpstr>Quicksand</vt:lpstr>
      <vt:lpstr>Calistoga</vt:lpstr>
      <vt:lpstr>DejaVu Serif Bold</vt:lpstr>
      <vt:lpstr>Aloja</vt:lpstr>
      <vt:lpstr>Playfair Display Bold</vt:lpstr>
      <vt:lpstr>Faustina Regular</vt:lpstr>
      <vt:lpstr>Playfair Display</vt:lpstr>
      <vt:lpstr>Noto Sans</vt:lpstr>
      <vt:lpstr>Lazydog Bold</vt:lpstr>
      <vt:lpstr>Dekko</vt:lpstr>
      <vt:lpstr>Arial</vt:lpstr>
      <vt:lpstr>Calistoga Bold</vt:lpstr>
      <vt:lpstr>DejaVu Serif</vt:lpstr>
      <vt:lpstr>Selima</vt:lpstr>
      <vt:lpstr>Public Sans</vt:lpstr>
      <vt:lpstr>Playlist Script</vt:lpstr>
      <vt:lpstr>Overpass</vt:lpstr>
      <vt:lpstr>Crimson Pro Bold</vt:lpstr>
      <vt:lpstr>DejaVu Serif Bold Italics</vt:lpstr>
      <vt:lpstr>Roboto Mono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Bản sao của Nhóm 7</dc:title>
  <dc:creator>CAO THANH HOAI</dc:creator>
  <cp:lastModifiedBy>Huy Tran</cp:lastModifiedBy>
  <cp:revision>24</cp:revision>
  <dcterms:created xsi:type="dcterms:W3CDTF">2006-08-16T00:00:00Z</dcterms:created>
  <dcterms:modified xsi:type="dcterms:W3CDTF">2022-03-21T02:59:16Z</dcterms:modified>
  <dc:identifier>DAEzmtP2qzk</dc:identifier>
</cp:coreProperties>
</file>